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546" r:id="rId2"/>
    <p:sldId id="486" r:id="rId3"/>
    <p:sldId id="519" r:id="rId4"/>
    <p:sldId id="523" r:id="rId5"/>
    <p:sldId id="521" r:id="rId6"/>
    <p:sldId id="522" r:id="rId7"/>
    <p:sldId id="526" r:id="rId8"/>
    <p:sldId id="487" r:id="rId9"/>
    <p:sldId id="527" r:id="rId10"/>
    <p:sldId id="525" r:id="rId11"/>
    <p:sldId id="537" r:id="rId12"/>
    <p:sldId id="803" r:id="rId13"/>
    <p:sldId id="524" r:id="rId14"/>
    <p:sldId id="802" r:id="rId15"/>
    <p:sldId id="828" r:id="rId16"/>
    <p:sldId id="645" r:id="rId17"/>
    <p:sldId id="797" r:id="rId18"/>
    <p:sldId id="798" r:id="rId19"/>
    <p:sldId id="821" r:id="rId20"/>
    <p:sldId id="547" r:id="rId21"/>
    <p:sldId id="443" r:id="rId22"/>
    <p:sldId id="822" r:id="rId23"/>
    <p:sldId id="548" r:id="rId24"/>
    <p:sldId id="545" r:id="rId25"/>
    <p:sldId id="489" r:id="rId26"/>
    <p:sldId id="563" r:id="rId27"/>
    <p:sldId id="491" r:id="rId28"/>
    <p:sldId id="282" r:id="rId29"/>
    <p:sldId id="50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2" d="100"/>
          <a:sy n="72" d="100"/>
        </p:scale>
        <p:origin x="45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 Cermak" userId="61293d962b77ac78" providerId="LiveId" clId="{3DA68C63-0529-4B6D-AF04-C9E1AAC03A65}"/>
    <pc:docChg chg="modSld">
      <pc:chgData name="Dan Cermak" userId="61293d962b77ac78" providerId="LiveId" clId="{3DA68C63-0529-4B6D-AF04-C9E1AAC03A65}" dt="2020-01-28T11:52:04.700" v="13" actId="1036"/>
      <pc:docMkLst>
        <pc:docMk/>
      </pc:docMkLst>
      <pc:sldChg chg="modSp">
        <pc:chgData name="Dan Cermak" userId="61293d962b77ac78" providerId="LiveId" clId="{3DA68C63-0529-4B6D-AF04-C9E1AAC03A65}" dt="2020-01-28T11:51:05.577" v="6" actId="1035"/>
        <pc:sldMkLst>
          <pc:docMk/>
          <pc:sldMk cId="4283958309" sldId="522"/>
        </pc:sldMkLst>
        <pc:picChg chg="mod">
          <ac:chgData name="Dan Cermak" userId="61293d962b77ac78" providerId="LiveId" clId="{3DA68C63-0529-4B6D-AF04-C9E1AAC03A65}" dt="2020-01-28T11:51:05.577" v="6" actId="1035"/>
          <ac:picMkLst>
            <pc:docMk/>
            <pc:sldMk cId="4283958309" sldId="522"/>
            <ac:picMk id="3" creationId="{1CBE8BBE-E5C8-4DD9-8F16-51E9930254F0}"/>
          </ac:picMkLst>
        </pc:picChg>
      </pc:sldChg>
      <pc:sldChg chg="modSp">
        <pc:chgData name="Dan Cermak" userId="61293d962b77ac78" providerId="LiveId" clId="{3DA68C63-0529-4B6D-AF04-C9E1AAC03A65}" dt="2020-01-28T11:50:52.610" v="0" actId="14100"/>
        <pc:sldMkLst>
          <pc:docMk/>
          <pc:sldMk cId="4231652474" sldId="526"/>
        </pc:sldMkLst>
        <pc:grpChg chg="mod">
          <ac:chgData name="Dan Cermak" userId="61293d962b77ac78" providerId="LiveId" clId="{3DA68C63-0529-4B6D-AF04-C9E1AAC03A65}" dt="2020-01-28T11:50:52.610" v="0" actId="14100"/>
          <ac:grpSpMkLst>
            <pc:docMk/>
            <pc:sldMk cId="4231652474" sldId="526"/>
            <ac:grpSpMk id="7" creationId="{B921752E-44D6-4C9C-98F9-1E4160A8FCF3}"/>
          </ac:grpSpMkLst>
        </pc:grpChg>
      </pc:sldChg>
      <pc:sldChg chg="modSp">
        <pc:chgData name="Dan Cermak" userId="61293d962b77ac78" providerId="LiveId" clId="{3DA68C63-0529-4B6D-AF04-C9E1AAC03A65}" dt="2020-01-28T11:51:48.677" v="7" actId="14100"/>
        <pc:sldMkLst>
          <pc:docMk/>
          <pc:sldMk cId="2077363984" sldId="821"/>
        </pc:sldMkLst>
        <pc:picChg chg="mod">
          <ac:chgData name="Dan Cermak" userId="61293d962b77ac78" providerId="LiveId" clId="{3DA68C63-0529-4B6D-AF04-C9E1AAC03A65}" dt="2020-01-28T11:51:48.677" v="7" actId="14100"/>
          <ac:picMkLst>
            <pc:docMk/>
            <pc:sldMk cId="2077363984" sldId="821"/>
            <ac:picMk id="5" creationId="{50137815-7054-4803-815F-5F3055F72587}"/>
          </ac:picMkLst>
        </pc:picChg>
      </pc:sldChg>
      <pc:sldChg chg="modSp">
        <pc:chgData name="Dan Cermak" userId="61293d962b77ac78" providerId="LiveId" clId="{3DA68C63-0529-4B6D-AF04-C9E1AAC03A65}" dt="2020-01-28T11:52:04.700" v="13" actId="1036"/>
        <pc:sldMkLst>
          <pc:docMk/>
          <pc:sldMk cId="2304566652" sldId="822"/>
        </pc:sldMkLst>
        <pc:grpChg chg="mod">
          <ac:chgData name="Dan Cermak" userId="61293d962b77ac78" providerId="LiveId" clId="{3DA68C63-0529-4B6D-AF04-C9E1AAC03A65}" dt="2020-01-28T11:52:04.700" v="13" actId="1036"/>
          <ac:grpSpMkLst>
            <pc:docMk/>
            <pc:sldMk cId="2304566652" sldId="822"/>
            <ac:grpSpMk id="9" creationId="{87B285A7-0809-46DF-B759-8426B24229AF}"/>
          </ac:grpSpMkLst>
        </pc:grpChg>
      </pc:sldChg>
    </pc:docChg>
  </pc:docChgLst>
  <pc:docChgLst>
    <pc:chgData name="Dan Cermak" userId="61293d962b77ac78" providerId="LiveId" clId="{9A62752F-554E-47A8-B1DD-672921FC0235}"/>
    <pc:docChg chg="delSld modSld sldOrd">
      <pc:chgData name="Dan Cermak" userId="61293d962b77ac78" providerId="LiveId" clId="{9A62752F-554E-47A8-B1DD-672921FC0235}" dt="2020-01-22T17:06:30.515" v="7"/>
      <pc:docMkLst>
        <pc:docMk/>
      </pc:docMkLst>
      <pc:sldChg chg="modSp">
        <pc:chgData name="Dan Cermak" userId="61293d962b77ac78" providerId="LiveId" clId="{9A62752F-554E-47A8-B1DD-672921FC0235}" dt="2020-01-22T17:06:10.421" v="5" actId="14100"/>
        <pc:sldMkLst>
          <pc:docMk/>
          <pc:sldMk cId="180702498" sldId="487"/>
        </pc:sldMkLst>
        <pc:picChg chg="mod">
          <ac:chgData name="Dan Cermak" userId="61293d962b77ac78" providerId="LiveId" clId="{9A62752F-554E-47A8-B1DD-672921FC0235}" dt="2020-01-22T17:06:10.421" v="5" actId="14100"/>
          <ac:picMkLst>
            <pc:docMk/>
            <pc:sldMk cId="180702498" sldId="487"/>
            <ac:picMk id="4" creationId="{492595B3-5C06-44EC-B1FE-7F616C741D83}"/>
          </ac:picMkLst>
        </pc:picChg>
      </pc:sldChg>
      <pc:sldChg chg="modSp">
        <pc:chgData name="Dan Cermak" userId="61293d962b77ac78" providerId="LiveId" clId="{9A62752F-554E-47A8-B1DD-672921FC0235}" dt="2020-01-22T17:06:00.810" v="4" actId="14100"/>
        <pc:sldMkLst>
          <pc:docMk/>
          <pc:sldMk cId="1747330313" sldId="521"/>
        </pc:sldMkLst>
        <pc:picChg chg="mod">
          <ac:chgData name="Dan Cermak" userId="61293d962b77ac78" providerId="LiveId" clId="{9A62752F-554E-47A8-B1DD-672921FC0235}" dt="2020-01-22T17:06:00.810" v="4" actId="14100"/>
          <ac:picMkLst>
            <pc:docMk/>
            <pc:sldMk cId="1747330313" sldId="521"/>
            <ac:picMk id="3" creationId="{C39691D2-070A-46E4-9339-4A3B771CAEBF}"/>
          </ac:picMkLst>
        </pc:picChg>
      </pc:sldChg>
      <pc:sldChg chg="del">
        <pc:chgData name="Dan Cermak" userId="61293d962b77ac78" providerId="LiveId" clId="{9A62752F-554E-47A8-B1DD-672921FC0235}" dt="2020-01-22T17:05:41.015" v="0" actId="47"/>
        <pc:sldMkLst>
          <pc:docMk/>
          <pc:sldMk cId="3074790473" sldId="823"/>
        </pc:sldMkLst>
      </pc:sldChg>
      <pc:sldChg chg="del">
        <pc:chgData name="Dan Cermak" userId="61293d962b77ac78" providerId="LiveId" clId="{9A62752F-554E-47A8-B1DD-672921FC0235}" dt="2020-01-22T17:05:41.015" v="0" actId="47"/>
        <pc:sldMkLst>
          <pc:docMk/>
          <pc:sldMk cId="706545278" sldId="824"/>
        </pc:sldMkLst>
      </pc:sldChg>
      <pc:sldChg chg="del">
        <pc:chgData name="Dan Cermak" userId="61293d962b77ac78" providerId="LiveId" clId="{9A62752F-554E-47A8-B1DD-672921FC0235}" dt="2020-01-22T17:05:41.015" v="0" actId="47"/>
        <pc:sldMkLst>
          <pc:docMk/>
          <pc:sldMk cId="2213221114" sldId="825"/>
        </pc:sldMkLst>
      </pc:sldChg>
      <pc:sldChg chg="del">
        <pc:chgData name="Dan Cermak" userId="61293d962b77ac78" providerId="LiveId" clId="{9A62752F-554E-47A8-B1DD-672921FC0235}" dt="2020-01-22T17:05:41.015" v="0" actId="47"/>
        <pc:sldMkLst>
          <pc:docMk/>
          <pc:sldMk cId="3819705486" sldId="826"/>
        </pc:sldMkLst>
      </pc:sldChg>
      <pc:sldChg chg="del">
        <pc:chgData name="Dan Cermak" userId="61293d962b77ac78" providerId="LiveId" clId="{9A62752F-554E-47A8-B1DD-672921FC0235}" dt="2020-01-22T17:05:41.015" v="0" actId="47"/>
        <pc:sldMkLst>
          <pc:docMk/>
          <pc:sldMk cId="1327556864" sldId="827"/>
        </pc:sldMkLst>
      </pc:sldChg>
      <pc:sldChg chg="ord">
        <pc:chgData name="Dan Cermak" userId="61293d962b77ac78" providerId="LiveId" clId="{9A62752F-554E-47A8-B1DD-672921FC0235}" dt="2020-01-22T17:06:30.515" v="7"/>
        <pc:sldMkLst>
          <pc:docMk/>
          <pc:sldMk cId="1154114873" sldId="828"/>
        </pc:sldMkLst>
      </pc:sldChg>
      <pc:sldChg chg="del">
        <pc:chgData name="Dan Cermak" userId="61293d962b77ac78" providerId="LiveId" clId="{9A62752F-554E-47A8-B1DD-672921FC0235}" dt="2020-01-22T17:05:41.015" v="0" actId="47"/>
        <pc:sldMkLst>
          <pc:docMk/>
          <pc:sldMk cId="1215223806" sldId="829"/>
        </pc:sldMkLst>
      </pc:sldChg>
      <pc:sldChg chg="del">
        <pc:chgData name="Dan Cermak" userId="61293d962b77ac78" providerId="LiveId" clId="{9A62752F-554E-47A8-B1DD-672921FC0235}" dt="2020-01-22T17:05:41.015" v="0" actId="47"/>
        <pc:sldMkLst>
          <pc:docMk/>
          <pc:sldMk cId="2674298060" sldId="83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C6FC47-C3DF-42BC-98E2-52292E63DA03}" type="datetimeFigureOut">
              <a:rPr lang="en-US" smtClean="0"/>
              <a:t>1/28/2020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EEE0B3-8E36-463F-A3B4-ED8038677AA6}" type="slidenum">
              <a:rPr lang="en-US" smtClean="0"/>
              <a:t>‹#›</a:t>
            </a:fld>
            <a:endParaRPr lang="en-US"/>
          </a:p>
        </p:txBody>
      </p:sp>
    </p:spTree>
    <p:extLst>
      <p:ext uri="{BB962C8B-B14F-4D97-AF65-F5344CB8AC3E}">
        <p14:creationId xmlns:p14="http://schemas.microsoft.com/office/powerpoint/2010/main" val="3414537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006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6458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8327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8400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80412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79361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726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0738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47595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E03C5A-84C4-4174-8126-8DE6933E0729}" type="slidenum">
              <a:rPr lang="en-US" smtClean="0"/>
              <a:t>26</a:t>
            </a:fld>
            <a:endParaRPr lang="en-US"/>
          </a:p>
        </p:txBody>
      </p:sp>
    </p:spTree>
    <p:extLst>
      <p:ext uri="{BB962C8B-B14F-4D97-AF65-F5344CB8AC3E}">
        <p14:creationId xmlns:p14="http://schemas.microsoft.com/office/powerpoint/2010/main" val="34616848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7076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51439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50622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1617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8366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672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8712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7712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8747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1609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2487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87D6F0C-1B62-4A4B-B205-559A1FC97015}" type="datetimeFigureOut">
              <a:rPr lang="en-US" smtClean="0"/>
              <a:t>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2584569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7D6F0C-1B62-4A4B-B205-559A1FC97015}" type="datetimeFigureOut">
              <a:rPr lang="en-US" smtClean="0"/>
              <a:t>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3410107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7D6F0C-1B62-4A4B-B205-559A1FC97015}" type="datetimeFigureOut">
              <a:rPr lang="en-US" smtClean="0"/>
              <a:t>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1716574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7D6F0C-1B62-4A4B-B205-559A1FC97015}" type="datetimeFigureOut">
              <a:rPr lang="en-US" smtClean="0"/>
              <a:t>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2305411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7D6F0C-1B62-4A4B-B205-559A1FC97015}" type="datetimeFigureOut">
              <a:rPr lang="en-US" smtClean="0"/>
              <a:t>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2279174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87D6F0C-1B62-4A4B-B205-559A1FC97015}" type="datetimeFigureOut">
              <a:rPr lang="en-US" smtClean="0"/>
              <a:t>1/28/2020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2632949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87D6F0C-1B62-4A4B-B205-559A1FC97015}" type="datetimeFigureOut">
              <a:rPr lang="en-US" smtClean="0"/>
              <a:t>1/28/2020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1123677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87D6F0C-1B62-4A4B-B205-559A1FC97015}" type="datetimeFigureOut">
              <a:rPr lang="en-US" smtClean="0"/>
              <a:t>1/28/2020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4190872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7D6F0C-1B62-4A4B-B205-559A1FC97015}" type="datetimeFigureOut">
              <a:rPr lang="en-US" smtClean="0"/>
              <a:t>1/28/2020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3343424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7D6F0C-1B62-4A4B-B205-559A1FC97015}" type="datetimeFigureOut">
              <a:rPr lang="en-US" smtClean="0"/>
              <a:t>1/28/2020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4170490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7D6F0C-1B62-4A4B-B205-559A1FC97015}" type="datetimeFigureOut">
              <a:rPr lang="en-US" smtClean="0"/>
              <a:t>1/28/2020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1292484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7D6F0C-1B62-4A4B-B205-559A1FC97015}" type="datetimeFigureOut">
              <a:rPr lang="en-US" smtClean="0"/>
              <a:t>1/28/2020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B0A973-04F0-4413-B53D-C445ADDD5112}" type="slidenum">
              <a:rPr lang="en-US" smtClean="0"/>
              <a:t>‹#›</a:t>
            </a:fld>
            <a:endParaRPr lang="en-US"/>
          </a:p>
        </p:txBody>
      </p:sp>
    </p:spTree>
    <p:extLst>
      <p:ext uri="{BB962C8B-B14F-4D97-AF65-F5344CB8AC3E}">
        <p14:creationId xmlns:p14="http://schemas.microsoft.com/office/powerpoint/2010/main" val="35647816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7.jpe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22.xml.rels><?xml version="1.0" encoding="UTF-8" standalone="yes"?>
<Relationships xmlns="http://schemas.openxmlformats.org/package/2006/relationships"><Relationship Id="rId3" Type="http://schemas.openxmlformats.org/officeDocument/2006/relationships/hyperlink" Target="https://prezi.com/gyqljrywdmzu/super-mario-bros-core-game-loops-and-reward-structures/" TargetMode="Externa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2.jp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11893" y="275594"/>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CS 498 VR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extBox 9"/>
          <p:cNvSpPr txBox="1"/>
          <p:nvPr/>
        </p:nvSpPr>
        <p:spPr>
          <a:xfrm>
            <a:off x="142239" y="1097280"/>
            <a:ext cx="11907521" cy="5632311"/>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9933FF"/>
              </a:solidFill>
              <a:effectLst/>
              <a:uLnTx/>
              <a:uFillTx/>
              <a:latin typeface="Calibri" panose="020F050202020403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9933FF"/>
              </a:solidFill>
              <a:effectLst/>
              <a:uLnTx/>
              <a:uFillTx/>
              <a:latin typeface="Calibri" panose="020F0502020204030204"/>
              <a:ea typeface="+mn-ea"/>
              <a:cs typeface="+mn-cs"/>
            </a:endParaRPr>
          </a:p>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VR </a:t>
            </a:r>
          </a:p>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Design &amp; Development</a:t>
            </a:r>
          </a:p>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Methodologies</a:t>
            </a:r>
            <a:r>
              <a:rPr kumimoji="0" lang="en-US" sz="36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457200" marR="0" lvl="1"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457200" marR="0" lvl="1"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914400" marR="0" lvl="2" indent="0" algn="r" defTabSz="914400" rtl="0" eaLnBrk="1" fontAlgn="auto" latinLnBrk="0" hangingPunct="1">
              <a:lnSpc>
                <a:spcPct val="100000"/>
              </a:lnSpc>
              <a:spcBef>
                <a:spcPts val="0"/>
              </a:spcBef>
              <a:spcAft>
                <a:spcPts val="0"/>
              </a:spcAft>
              <a:buClrTx/>
              <a:buSzTx/>
              <a:buFontTx/>
              <a:buNone/>
              <a:tabLst/>
              <a:defRPr/>
            </a:pPr>
            <a:endParaRPr kumimoji="0" lang="en-US" sz="3600" b="0" i="1" u="none" strike="noStrike" kern="1200" cap="none" spc="0" normalizeH="0" baseline="0" noProof="0" dirty="0">
              <a:ln>
                <a:noFill/>
              </a:ln>
              <a:solidFill>
                <a:prstClr val="white"/>
              </a:solidFill>
              <a:effectLst/>
              <a:uLnTx/>
              <a:uFillTx/>
              <a:latin typeface="Calibri" panose="020F0502020204030204"/>
              <a:ea typeface="+mn-ea"/>
              <a:cs typeface="+mn-cs"/>
            </a:endParaRPr>
          </a:p>
          <a:p>
            <a:pPr marL="914400" marR="0" lvl="2" indent="0" algn="r" defTabSz="914400" rtl="0" eaLnBrk="1" fontAlgn="auto" latinLnBrk="0" hangingPunct="1">
              <a:lnSpc>
                <a:spcPct val="100000"/>
              </a:lnSpc>
              <a:spcBef>
                <a:spcPts val="0"/>
              </a:spcBef>
              <a:spcAft>
                <a:spcPts val="0"/>
              </a:spcAft>
              <a:buClrTx/>
              <a:buSzTx/>
              <a:buFontTx/>
              <a:buNone/>
              <a:tabLst/>
              <a:defRPr/>
            </a:pPr>
            <a:r>
              <a:rPr kumimoji="0" lang="en-US" sz="3600" b="0" i="1" u="none" strike="noStrike" kern="1200" cap="none" spc="0" normalizeH="0" baseline="0" noProof="0" dirty="0">
                <a:ln>
                  <a:noFill/>
                </a:ln>
                <a:solidFill>
                  <a:prstClr val="white"/>
                </a:solidFill>
                <a:effectLst/>
                <a:uLnTx/>
                <a:uFillTx/>
                <a:latin typeface="Calibri" panose="020F0502020204030204"/>
                <a:ea typeface="+mn-ea"/>
                <a:cs typeface="+mn-cs"/>
              </a:rPr>
              <a:t>(For internal use only)</a:t>
            </a:r>
          </a:p>
          <a:p>
            <a:pPr marL="914400" marR="0" lvl="2" indent="0" algn="r" defTabSz="914400" rtl="0" eaLnBrk="1" fontAlgn="auto" latinLnBrk="0" hangingPunct="1">
              <a:lnSpc>
                <a:spcPct val="100000"/>
              </a:lnSpc>
              <a:spcBef>
                <a:spcPts val="0"/>
              </a:spcBef>
              <a:spcAft>
                <a:spcPts val="0"/>
              </a:spcAft>
              <a:buClrTx/>
              <a:buSzTx/>
              <a:buFontTx/>
              <a:buNone/>
              <a:tabLst/>
              <a:defRPr/>
            </a:pPr>
            <a:endPar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endParaRPr>
          </a:p>
          <a:p>
            <a:pPr marL="914400" marR="0" lvl="2"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Set 2</a:t>
            </a:r>
          </a:p>
        </p:txBody>
      </p:sp>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194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1249578"/>
            <a:ext cx="12192000" cy="5009064"/>
          </a:xfrm>
          <a:prstGeom prst="rect">
            <a:avLst/>
          </a:prstGeom>
          <a:noFill/>
        </p:spPr>
        <p:txBody>
          <a:bodyPr wrap="square" rtlCol="0" anchor="ctr">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2010:  18-year-old entrepreneur Palmer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Luckey</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created a VR prototype called the Oculus Rift.  He raised over $2M in a Kickstarter and created huge consumer and corporate interest in VR, sold to Facebook for $2B in 2014.  </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2015-2016: Various VR systems shipped </a:t>
            </a:r>
          </a:p>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Oculus Rift</a:t>
            </a:r>
          </a:p>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HTC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Vive</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(in conjunction with Valve)</a:t>
            </a:r>
          </a:p>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Samsung Gear</a:t>
            </a:r>
          </a:p>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Playstation VR</a:t>
            </a:r>
          </a:p>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Google Cardboard</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2018 &amp; 2019</a:t>
            </a:r>
          </a:p>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Oculus Go</a:t>
            </a:r>
          </a:p>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HP Reverb</a:t>
            </a:r>
          </a:p>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HTC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Vive</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Focus</a:t>
            </a:r>
          </a:p>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Oculus Quest</a:t>
            </a:r>
          </a:p>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Oculus Rift S</a:t>
            </a:r>
          </a:p>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0F9AA2F-BCDD-46CC-95B3-A66BB4407C4F}"/>
              </a:ext>
            </a:extLst>
          </p:cNvPr>
          <p:cNvSpPr txBox="1"/>
          <p:nvPr/>
        </p:nvSpPr>
        <p:spPr>
          <a:xfrm>
            <a:off x="411893" y="275594"/>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History of VR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2292" name="Picture 4" descr="https://arvrtech.eu/sites/default/files/styles/blogimg2/public/vr%20gear.jpg?itok=nebFjFlE">
            <a:extLst>
              <a:ext uri="{FF2B5EF4-FFF2-40B4-BE49-F238E27FC236}">
                <a16:creationId xmlns:a16="http://schemas.microsoft.com/office/drawing/2014/main" id="{F6CA585D-4705-47F0-8BDD-9691970EBC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3508" y="2419549"/>
            <a:ext cx="6939440" cy="3154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451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6565" y="1121299"/>
            <a:ext cx="12098867" cy="120032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2019: Breakthrough with the Quest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white"/>
                </a:solidFill>
                <a:latin typeface="Calibri" panose="020F0502020204030204"/>
              </a:rPr>
              <a:t>Standalone (non-tethered) at $400 or $500 depending on ram.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Add-ons include Hand tracking and tethering via a USB cable</a:t>
            </a:r>
          </a:p>
        </p:txBody>
      </p:sp>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CF99F9F-9C50-43BC-8FC3-511907F9CDB8}"/>
              </a:ext>
            </a:extLst>
          </p:cNvPr>
          <p:cNvSpPr txBox="1"/>
          <p:nvPr/>
        </p:nvSpPr>
        <p:spPr>
          <a:xfrm>
            <a:off x="411893" y="275594"/>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History of VR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052" name="Picture 4" descr="Image result for Oculus Quest Features">
            <a:extLst>
              <a:ext uri="{FF2B5EF4-FFF2-40B4-BE49-F238E27FC236}">
                <a16:creationId xmlns:a16="http://schemas.microsoft.com/office/drawing/2014/main" id="{8A9F66AE-3331-4B9E-8984-AB1566C4F2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4420" y="2932011"/>
            <a:ext cx="6403158" cy="3099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8341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6566" y="1195459"/>
            <a:ext cx="12098867" cy="461665"/>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2019: Valve Index, HTC Vibe Pro with Eye tracking, HTC Cosmos</a:t>
            </a:r>
          </a:p>
        </p:txBody>
      </p:sp>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CF99F9F-9C50-43BC-8FC3-511907F9CDB8}"/>
              </a:ext>
            </a:extLst>
          </p:cNvPr>
          <p:cNvSpPr txBox="1"/>
          <p:nvPr/>
        </p:nvSpPr>
        <p:spPr>
          <a:xfrm>
            <a:off x="411893" y="275594"/>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History of VR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7CC44E62-E1B3-4C0F-9DF8-B65571299A18}"/>
              </a:ext>
            </a:extLst>
          </p:cNvPr>
          <p:cNvGrpSpPr/>
          <p:nvPr/>
        </p:nvGrpSpPr>
        <p:grpSpPr>
          <a:xfrm>
            <a:off x="4207109" y="2071024"/>
            <a:ext cx="7842442" cy="3399848"/>
            <a:chOff x="442977" y="2177492"/>
            <a:chExt cx="7842442" cy="3399848"/>
          </a:xfrm>
        </p:grpSpPr>
        <p:grpSp>
          <p:nvGrpSpPr>
            <p:cNvPr id="7" name="Group 6">
              <a:extLst>
                <a:ext uri="{FF2B5EF4-FFF2-40B4-BE49-F238E27FC236}">
                  <a16:creationId xmlns:a16="http://schemas.microsoft.com/office/drawing/2014/main" id="{E5A6E3C4-4E32-4F6F-8B00-F80AFCDAE962}"/>
                </a:ext>
              </a:extLst>
            </p:cNvPr>
            <p:cNvGrpSpPr/>
            <p:nvPr/>
          </p:nvGrpSpPr>
          <p:grpSpPr>
            <a:xfrm>
              <a:off x="442977" y="2186370"/>
              <a:ext cx="3605089" cy="3390970"/>
              <a:chOff x="757906" y="2025217"/>
              <a:chExt cx="4007368" cy="3701138"/>
            </a:xfrm>
          </p:grpSpPr>
          <p:pic>
            <p:nvPicPr>
              <p:cNvPr id="8194" name="Picture 2" descr="Image result for Vive Pro Eye">
                <a:extLst>
                  <a:ext uri="{FF2B5EF4-FFF2-40B4-BE49-F238E27FC236}">
                    <a16:creationId xmlns:a16="http://schemas.microsoft.com/office/drawing/2014/main" id="{C6EBA94F-6AAE-44FD-87F2-68DFC20B49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78" r="14643"/>
              <a:stretch/>
            </p:blipFill>
            <p:spPr bwMode="auto">
              <a:xfrm>
                <a:off x="990495" y="3134628"/>
                <a:ext cx="3542190" cy="259172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332DC79-9414-44D1-A504-6FD623D77212}"/>
                  </a:ext>
                </a:extLst>
              </p:cNvPr>
              <p:cNvSpPr txBox="1"/>
              <p:nvPr/>
            </p:nvSpPr>
            <p:spPr>
              <a:xfrm>
                <a:off x="757906" y="2025217"/>
                <a:ext cx="4007368" cy="117575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err="1">
                    <a:ln>
                      <a:noFill/>
                    </a:ln>
                    <a:solidFill>
                      <a:prstClr val="white"/>
                    </a:solidFill>
                    <a:effectLst/>
                    <a:uLnTx/>
                    <a:uFillTx/>
                    <a:latin typeface="Calibri" panose="020F0502020204030204"/>
                    <a:ea typeface="+mn-ea"/>
                    <a:cs typeface="+mn-cs"/>
                  </a:rPr>
                  <a:t>Vive</a:t>
                </a:r>
                <a:r>
                  <a:rPr kumimoji="0" lang="en-US" sz="2400" b="0" i="1" u="none" strike="noStrike" kern="1200" cap="none" spc="0" normalizeH="0" baseline="0" noProof="0" dirty="0">
                    <a:ln>
                      <a:noFill/>
                    </a:ln>
                    <a:solidFill>
                      <a:prstClr val="white"/>
                    </a:solidFill>
                    <a:effectLst/>
                    <a:uLnTx/>
                    <a:uFillTx/>
                    <a:latin typeface="Calibri" panose="020F0502020204030204"/>
                    <a:ea typeface="+mn-ea"/>
                    <a:cs typeface="+mn-cs"/>
                  </a:rPr>
                  <a:t> Pro Features</a:t>
                </a:r>
                <a:endParaRPr kumimoji="0" lang="en-US" sz="2000" b="0" i="1"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Foveated rendering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“gaze-oriented menu navigation"</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7" name="TextBox 16">
              <a:extLst>
                <a:ext uri="{FF2B5EF4-FFF2-40B4-BE49-F238E27FC236}">
                  <a16:creationId xmlns:a16="http://schemas.microsoft.com/office/drawing/2014/main" id="{90E09FA7-791B-47CD-A4F5-593B18EFE7DA}"/>
                </a:ext>
              </a:extLst>
            </p:cNvPr>
            <p:cNvSpPr txBox="1"/>
            <p:nvPr/>
          </p:nvSpPr>
          <p:spPr>
            <a:xfrm>
              <a:off x="4891032" y="2177492"/>
              <a:ext cx="3138039" cy="107721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white"/>
                  </a:solidFill>
                  <a:effectLst/>
                  <a:uLnTx/>
                  <a:uFillTx/>
                  <a:latin typeface="Calibri" panose="020F0502020204030204"/>
                  <a:ea typeface="+mn-ea"/>
                  <a:cs typeface="+mn-cs"/>
                </a:rPr>
                <a:t>Cosmos Features</a:t>
              </a:r>
              <a:endParaRPr kumimoji="0" lang="en-US" sz="2000" b="0" i="1"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Modular, higher res,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Flip-up screen, still tethered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28" name="Picture 4" descr="HTC Vive Cosmos">
              <a:extLst>
                <a:ext uri="{FF2B5EF4-FFF2-40B4-BE49-F238E27FC236}">
                  <a16:creationId xmlns:a16="http://schemas.microsoft.com/office/drawing/2014/main" id="{077CCB83-BCC6-451B-B476-023CBF3175E1}"/>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0330" y="3254710"/>
              <a:ext cx="3605089" cy="2313751"/>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0DD2B1F5-7F85-4F2A-BEAE-37F553DE65D9}"/>
              </a:ext>
            </a:extLst>
          </p:cNvPr>
          <p:cNvSpPr txBox="1"/>
          <p:nvPr/>
        </p:nvSpPr>
        <p:spPr>
          <a:xfrm>
            <a:off x="524268" y="2064609"/>
            <a:ext cx="2981714" cy="107721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white"/>
                </a:solidFill>
                <a:effectLst/>
                <a:uLnTx/>
                <a:uFillTx/>
                <a:latin typeface="Calibri" panose="020F0502020204030204"/>
                <a:ea typeface="+mn-ea"/>
                <a:cs typeface="+mn-cs"/>
              </a:rPr>
              <a:t>Valve Index Features</a:t>
            </a:r>
            <a:endParaRPr kumimoji="0" lang="en-US" sz="2000" b="0" i="1"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High Comfort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Excellent Controllers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26" name="Picture 2" descr="Image result for valve index features">
            <a:extLst>
              <a:ext uri="{FF2B5EF4-FFF2-40B4-BE49-F238E27FC236}">
                <a16:creationId xmlns:a16="http://schemas.microsoft.com/office/drawing/2014/main" id="{4DBDAB88-5C53-4A0B-B2AA-6535182818F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368" r="16532"/>
          <a:stretch/>
        </p:blipFill>
        <p:spPr bwMode="auto">
          <a:xfrm>
            <a:off x="421820" y="3105222"/>
            <a:ext cx="3186609" cy="2374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429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6566" y="1173227"/>
            <a:ext cx="12098867" cy="146193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Feelreal</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 Modern version of the original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Sensorama</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Feelreal</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is a new company producing a VR mask add-on that provides olfactory, water, hear, wind and vibration feedback for the current VR masks.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3dRudder: Foot controller for PSVR, removes teleporting and reduces motion sickness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CF99F9F-9C50-43BC-8FC3-511907F9CDB8}"/>
              </a:ext>
            </a:extLst>
          </p:cNvPr>
          <p:cNvSpPr txBox="1"/>
          <p:nvPr/>
        </p:nvSpPr>
        <p:spPr>
          <a:xfrm>
            <a:off x="411893" y="275594"/>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History of VR: 2019  Peripherals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1BACDE5B-75AB-4AA8-870E-110BBCEB3962}"/>
              </a:ext>
            </a:extLst>
          </p:cNvPr>
          <p:cNvGrpSpPr/>
          <p:nvPr/>
        </p:nvGrpSpPr>
        <p:grpSpPr>
          <a:xfrm>
            <a:off x="174286" y="2436027"/>
            <a:ext cx="6977142" cy="3406815"/>
            <a:chOff x="2153210" y="2224215"/>
            <a:chExt cx="7509852" cy="4222648"/>
          </a:xfrm>
        </p:grpSpPr>
        <p:pic>
          <p:nvPicPr>
            <p:cNvPr id="8" name="Picture 7">
              <a:extLst>
                <a:ext uri="{FF2B5EF4-FFF2-40B4-BE49-F238E27FC236}">
                  <a16:creationId xmlns:a16="http://schemas.microsoft.com/office/drawing/2014/main" id="{61B3ABC3-C881-4E78-BE13-513D684981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210" y="2224215"/>
              <a:ext cx="7509852" cy="4222648"/>
            </a:xfrm>
            <a:prstGeom prst="rect">
              <a:avLst/>
            </a:prstGeom>
          </p:spPr>
        </p:pic>
        <p:sp>
          <p:nvSpPr>
            <p:cNvPr id="9" name="TextBox 8">
              <a:extLst>
                <a:ext uri="{FF2B5EF4-FFF2-40B4-BE49-F238E27FC236}">
                  <a16:creationId xmlns:a16="http://schemas.microsoft.com/office/drawing/2014/main" id="{6BD7AE91-BAE0-469F-A8C0-B022AAE038D6}"/>
                </a:ext>
              </a:extLst>
            </p:cNvPr>
            <p:cNvSpPr txBox="1"/>
            <p:nvPr/>
          </p:nvSpPr>
          <p:spPr>
            <a:xfrm>
              <a:off x="2382042" y="6088829"/>
              <a:ext cx="190500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Feelreal.com</a:t>
              </a:r>
            </a:p>
          </p:txBody>
        </p:sp>
      </p:grpSp>
      <p:pic>
        <p:nvPicPr>
          <p:cNvPr id="10" name="Picture 4" descr="Image result for 3d rudder psvr">
            <a:extLst>
              <a:ext uri="{FF2B5EF4-FFF2-40B4-BE49-F238E27FC236}">
                <a16:creationId xmlns:a16="http://schemas.microsoft.com/office/drawing/2014/main" id="{5B151A5E-0B68-4F64-8BC2-049ACE6F07D0}"/>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6171" y="2449675"/>
            <a:ext cx="4560447" cy="3371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128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6566" y="1481003"/>
            <a:ext cx="12098867" cy="846386"/>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Teslasuit</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000" b="0" i="1" u="none" strike="noStrike" kern="1200" cap="none" spc="0" normalizeH="0" baseline="0" noProof="0" dirty="0">
                <a:ln>
                  <a:noFill/>
                </a:ln>
                <a:solidFill>
                  <a:prstClr val="white"/>
                </a:solidFill>
                <a:effectLst/>
                <a:uLnTx/>
                <a:uFillTx/>
                <a:latin typeface="Calibri" panose="020F0502020204030204"/>
                <a:ea typeface="+mn-ea"/>
                <a:cs typeface="+mn-cs"/>
              </a:rPr>
              <a:t>teslasuit.io</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Full body suit with haptics, motion capture and biometrics.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CF99F9F-9C50-43BC-8FC3-511907F9CDB8}"/>
              </a:ext>
            </a:extLst>
          </p:cNvPr>
          <p:cNvSpPr txBox="1"/>
          <p:nvPr/>
        </p:nvSpPr>
        <p:spPr>
          <a:xfrm>
            <a:off x="411893" y="275594"/>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History of VR: 2019  Peripherals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Picture 3" descr="A person posing for the camera&#10;&#10;Description automatically generated">
            <a:extLst>
              <a:ext uri="{FF2B5EF4-FFF2-40B4-BE49-F238E27FC236}">
                <a16:creationId xmlns:a16="http://schemas.microsoft.com/office/drawing/2014/main" id="{44D5C52A-0F6A-44F5-A8FB-35ED103F28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0916" y="2041865"/>
            <a:ext cx="6517884" cy="3604378"/>
          </a:xfrm>
          <a:prstGeom prst="rect">
            <a:avLst/>
          </a:prstGeom>
        </p:spPr>
      </p:pic>
    </p:spTree>
    <p:extLst>
      <p:ext uri="{BB962C8B-B14F-4D97-AF65-F5344CB8AC3E}">
        <p14:creationId xmlns:p14="http://schemas.microsoft.com/office/powerpoint/2010/main" val="41421965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11893" y="275594"/>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System Driven design (or as I call it, Top Down Design)</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extBox 7"/>
          <p:cNvSpPr txBox="1"/>
          <p:nvPr/>
        </p:nvSpPr>
        <p:spPr>
          <a:xfrm>
            <a:off x="-1" y="1538933"/>
            <a:ext cx="4746171" cy="34163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Analogous to Automotive Design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User types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User experiences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Systems first then features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Getting better at the process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We are a young industry</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GTA2</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Ubisoft</a:t>
            </a:r>
          </a:p>
        </p:txBody>
      </p:sp>
      <p:grpSp>
        <p:nvGrpSpPr>
          <p:cNvPr id="5" name="Group 4">
            <a:extLst>
              <a:ext uri="{FF2B5EF4-FFF2-40B4-BE49-F238E27FC236}">
                <a16:creationId xmlns:a16="http://schemas.microsoft.com/office/drawing/2014/main" id="{877B5E7C-D85D-4974-B9AE-D28F62C90E33}"/>
              </a:ext>
            </a:extLst>
          </p:cNvPr>
          <p:cNvGrpSpPr/>
          <p:nvPr/>
        </p:nvGrpSpPr>
        <p:grpSpPr>
          <a:xfrm>
            <a:off x="4648200" y="1538933"/>
            <a:ext cx="7543800" cy="4278895"/>
            <a:chOff x="4648200" y="1538933"/>
            <a:chExt cx="7543800" cy="4278895"/>
          </a:xfrm>
        </p:grpSpPr>
        <p:pic>
          <p:nvPicPr>
            <p:cNvPr id="3" name="Picture 2" descr="A close up of a car&#10;&#10;Description automatically generated">
              <a:extLst>
                <a:ext uri="{FF2B5EF4-FFF2-40B4-BE49-F238E27FC236}">
                  <a16:creationId xmlns:a16="http://schemas.microsoft.com/office/drawing/2014/main" id="{E9238635-24EE-4675-A866-94DE8E18EC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200" y="1538933"/>
              <a:ext cx="7543800" cy="4243387"/>
            </a:xfrm>
            <a:prstGeom prst="rect">
              <a:avLst/>
            </a:prstGeom>
          </p:spPr>
        </p:pic>
        <p:sp>
          <p:nvSpPr>
            <p:cNvPr id="4" name="TextBox 3">
              <a:extLst>
                <a:ext uri="{FF2B5EF4-FFF2-40B4-BE49-F238E27FC236}">
                  <a16:creationId xmlns:a16="http://schemas.microsoft.com/office/drawing/2014/main" id="{72B190BC-2D5A-45E0-8ADD-412B72321564}"/>
                </a:ext>
              </a:extLst>
            </p:cNvPr>
            <p:cNvSpPr txBox="1"/>
            <p:nvPr/>
          </p:nvSpPr>
          <p:spPr>
            <a:xfrm>
              <a:off x="5170714" y="5540829"/>
              <a:ext cx="197169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Copyright Fisher Automotive</a:t>
              </a:r>
            </a:p>
          </p:txBody>
        </p:sp>
      </p:grpSp>
    </p:spTree>
    <p:extLst>
      <p:ext uri="{BB962C8B-B14F-4D97-AF65-F5344CB8AC3E}">
        <p14:creationId xmlns:p14="http://schemas.microsoft.com/office/powerpoint/2010/main" val="1154114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B8A6A6-BD58-4197-9021-9B18E5A00F65}"/>
              </a:ext>
            </a:extLst>
          </p:cNvPr>
          <p:cNvSpPr>
            <a:spLocks noGrp="1"/>
          </p:cNvSpPr>
          <p:nvPr>
            <p:ph idx="1"/>
          </p:nvPr>
        </p:nvSpPr>
        <p:spPr>
          <a:xfrm>
            <a:off x="327264" y="1260046"/>
            <a:ext cx="8046481" cy="4980415"/>
          </a:xfrm>
        </p:spPr>
        <p:txBody>
          <a:bodyPr>
            <a:normAutofit/>
          </a:bodyPr>
          <a:lstStyle/>
          <a:p>
            <a:pPr marL="0" indent="0">
              <a:buNone/>
            </a:pPr>
            <a:r>
              <a:rPr lang="en-US" dirty="0">
                <a:solidFill>
                  <a:schemeClr val="bg1"/>
                </a:solidFill>
              </a:rPr>
              <a:t>All apps/games start with an IDEA</a:t>
            </a:r>
          </a:p>
          <a:p>
            <a:pPr marL="0" indent="0">
              <a:buNone/>
            </a:pPr>
            <a:r>
              <a:rPr lang="en-US" dirty="0">
                <a:solidFill>
                  <a:schemeClr val="bg1"/>
                </a:solidFill>
              </a:rPr>
              <a:t>There is so much more to what you want to build</a:t>
            </a:r>
          </a:p>
          <a:p>
            <a:pPr marL="0" indent="0">
              <a:spcBef>
                <a:spcPts val="0"/>
              </a:spcBef>
              <a:buNone/>
            </a:pPr>
            <a:endParaRPr lang="en-US" sz="1300" dirty="0">
              <a:solidFill>
                <a:schemeClr val="bg1"/>
              </a:solidFill>
            </a:endParaRPr>
          </a:p>
          <a:p>
            <a:pPr marL="0" indent="0">
              <a:lnSpc>
                <a:spcPct val="100000"/>
              </a:lnSpc>
              <a:spcBef>
                <a:spcPts val="0"/>
              </a:spcBef>
              <a:buNone/>
            </a:pPr>
            <a:r>
              <a:rPr lang="en-US" sz="2400" dirty="0">
                <a:solidFill>
                  <a:schemeClr val="bg1"/>
                </a:solidFill>
              </a:rPr>
              <a:t>The primary role of a designer is to clearly communicate how that IDEA fits into an App/Game (the bigger picture, the Vision)</a:t>
            </a:r>
          </a:p>
          <a:p>
            <a:pPr marL="0" indent="0">
              <a:lnSpc>
                <a:spcPct val="100000"/>
              </a:lnSpc>
              <a:spcBef>
                <a:spcPts val="0"/>
              </a:spcBef>
              <a:buNone/>
            </a:pPr>
            <a:endParaRPr lang="en-US" sz="1100" dirty="0">
              <a:solidFill>
                <a:schemeClr val="bg1"/>
              </a:solidFill>
            </a:endParaRPr>
          </a:p>
          <a:p>
            <a:pPr marL="0" indent="0">
              <a:lnSpc>
                <a:spcPct val="100000"/>
              </a:lnSpc>
              <a:spcBef>
                <a:spcPts val="0"/>
              </a:spcBef>
              <a:buNone/>
            </a:pPr>
            <a:r>
              <a:rPr lang="en-US" sz="2400" dirty="0">
                <a:solidFill>
                  <a:schemeClr val="bg1"/>
                </a:solidFill>
              </a:rPr>
              <a:t>What happens without that clarity?  </a:t>
            </a:r>
          </a:p>
          <a:p>
            <a:pPr>
              <a:lnSpc>
                <a:spcPct val="100000"/>
              </a:lnSpc>
              <a:spcBef>
                <a:spcPts val="0"/>
              </a:spcBef>
            </a:pPr>
            <a:r>
              <a:rPr lang="en-US" sz="2400" dirty="0">
                <a:solidFill>
                  <a:schemeClr val="bg1"/>
                </a:solidFill>
              </a:rPr>
              <a:t>Confusion</a:t>
            </a:r>
          </a:p>
          <a:p>
            <a:pPr>
              <a:lnSpc>
                <a:spcPct val="100000"/>
              </a:lnSpc>
              <a:spcBef>
                <a:spcPts val="0"/>
              </a:spcBef>
            </a:pPr>
            <a:r>
              <a:rPr lang="en-US" sz="2400" dirty="0">
                <a:solidFill>
                  <a:schemeClr val="bg1"/>
                </a:solidFill>
              </a:rPr>
              <a:t>Delay</a:t>
            </a:r>
          </a:p>
          <a:p>
            <a:pPr>
              <a:lnSpc>
                <a:spcPct val="100000"/>
              </a:lnSpc>
              <a:spcBef>
                <a:spcPts val="0"/>
              </a:spcBef>
            </a:pPr>
            <a:r>
              <a:rPr lang="en-US" sz="2400" dirty="0">
                <a:solidFill>
                  <a:schemeClr val="bg1"/>
                </a:solidFill>
              </a:rPr>
              <a:t>People building to their own vs. the required standards </a:t>
            </a:r>
          </a:p>
          <a:p>
            <a:pPr>
              <a:lnSpc>
                <a:spcPct val="100000"/>
              </a:lnSpc>
              <a:spcBef>
                <a:spcPts val="0"/>
              </a:spcBef>
            </a:pPr>
            <a:endParaRPr lang="en-US" sz="800" dirty="0">
              <a:solidFill>
                <a:schemeClr val="bg1"/>
              </a:solidFill>
            </a:endParaRPr>
          </a:p>
          <a:p>
            <a:pPr marL="0" indent="0">
              <a:lnSpc>
                <a:spcPct val="100000"/>
              </a:lnSpc>
              <a:spcBef>
                <a:spcPts val="0"/>
              </a:spcBef>
              <a:buNone/>
            </a:pPr>
            <a:r>
              <a:rPr lang="en-US" sz="2400" dirty="0">
                <a:solidFill>
                  <a:schemeClr val="bg1"/>
                </a:solidFill>
              </a:rPr>
              <a:t>The question is: what focuses the design, what drives the definition of the Vision?</a:t>
            </a:r>
          </a:p>
          <a:p>
            <a:pPr marL="0" indent="0">
              <a:lnSpc>
                <a:spcPct val="100000"/>
              </a:lnSpc>
              <a:spcBef>
                <a:spcPts val="0"/>
              </a:spcBef>
              <a:buNone/>
            </a:pPr>
            <a:endParaRPr lang="en-US" dirty="0">
              <a:solidFill>
                <a:schemeClr val="bg1"/>
              </a:solidFill>
            </a:endParaRPr>
          </a:p>
          <a:p>
            <a:pPr marL="0" indent="0">
              <a:lnSpc>
                <a:spcPct val="100000"/>
              </a:lnSpc>
              <a:spcBef>
                <a:spcPts val="0"/>
              </a:spcBef>
              <a:buNone/>
            </a:pPr>
            <a:endParaRPr lang="en-US" sz="2400" dirty="0">
              <a:solidFill>
                <a:schemeClr val="bg1"/>
              </a:solidFill>
            </a:endParaRPr>
          </a:p>
          <a:p>
            <a:pPr marL="0" indent="0">
              <a:lnSpc>
                <a:spcPct val="100000"/>
              </a:lnSpc>
              <a:spcBef>
                <a:spcPts val="0"/>
              </a:spcBef>
              <a:buNone/>
            </a:pPr>
            <a:endParaRPr lang="en-US" sz="2400" dirty="0">
              <a:solidFill>
                <a:schemeClr val="bg1"/>
              </a:solidFill>
            </a:endParaRPr>
          </a:p>
          <a:p>
            <a:pPr>
              <a:lnSpc>
                <a:spcPct val="100000"/>
              </a:lnSpc>
              <a:spcBef>
                <a:spcPts val="0"/>
              </a:spcBef>
            </a:pPr>
            <a:endParaRPr lang="en-US" sz="2400" dirty="0">
              <a:solidFill>
                <a:schemeClr val="bg1"/>
              </a:solidFill>
            </a:endParaRPr>
          </a:p>
          <a:p>
            <a:pPr marL="0" indent="0">
              <a:lnSpc>
                <a:spcPct val="100000"/>
              </a:lnSpc>
              <a:spcBef>
                <a:spcPts val="0"/>
              </a:spcBef>
              <a:buNone/>
            </a:pPr>
            <a:endParaRPr lang="en-US" sz="2400" dirty="0">
              <a:solidFill>
                <a:schemeClr val="bg1"/>
              </a:solidFill>
            </a:endParaRPr>
          </a:p>
          <a:p>
            <a:endParaRPr lang="en-US" dirty="0"/>
          </a:p>
        </p:txBody>
      </p:sp>
      <p:sp>
        <p:nvSpPr>
          <p:cNvPr id="5" name="Title 1">
            <a:extLst>
              <a:ext uri="{FF2B5EF4-FFF2-40B4-BE49-F238E27FC236}">
                <a16:creationId xmlns:a16="http://schemas.microsoft.com/office/drawing/2014/main" id="{AE29B0A1-2A81-4D06-8A7C-12F9676653D4}"/>
              </a:ext>
            </a:extLst>
          </p:cNvPr>
          <p:cNvSpPr>
            <a:spLocks noGrp="1"/>
          </p:cNvSpPr>
          <p:nvPr>
            <p:ph type="title"/>
          </p:nvPr>
        </p:nvSpPr>
        <p:spPr>
          <a:xfrm>
            <a:off x="0" y="18255"/>
            <a:ext cx="10515600" cy="1135913"/>
          </a:xfrm>
        </p:spPr>
        <p:txBody>
          <a:bodyPr/>
          <a:lstStyle/>
          <a:p>
            <a:r>
              <a:rPr lang="en-US" dirty="0">
                <a:solidFill>
                  <a:schemeClr val="bg1"/>
                </a:solidFill>
              </a:rPr>
              <a:t>Principles of Design: Starting Points</a:t>
            </a:r>
          </a:p>
        </p:txBody>
      </p:sp>
      <p:pic>
        <p:nvPicPr>
          <p:cNvPr id="4" name="Picture 3" descr="A picture containing ice&#10;&#10;Description automatically generated">
            <a:extLst>
              <a:ext uri="{FF2B5EF4-FFF2-40B4-BE49-F238E27FC236}">
                <a16:creationId xmlns:a16="http://schemas.microsoft.com/office/drawing/2014/main" id="{7EF9D3EA-872E-4CC1-8B10-42BE6D7C40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3745" y="1495673"/>
            <a:ext cx="2873375" cy="4297404"/>
          </a:xfrm>
          <a:prstGeom prst="rect">
            <a:avLst/>
          </a:prstGeom>
        </p:spPr>
      </p:pic>
    </p:spTree>
    <p:extLst>
      <p:ext uri="{BB962C8B-B14F-4D97-AF65-F5344CB8AC3E}">
        <p14:creationId xmlns:p14="http://schemas.microsoft.com/office/powerpoint/2010/main" val="1036223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B8A6A6-BD58-4197-9021-9B18E5A00F65}"/>
              </a:ext>
            </a:extLst>
          </p:cNvPr>
          <p:cNvSpPr>
            <a:spLocks noGrp="1"/>
          </p:cNvSpPr>
          <p:nvPr>
            <p:ph idx="1"/>
          </p:nvPr>
        </p:nvSpPr>
        <p:spPr>
          <a:xfrm>
            <a:off x="327264" y="1260046"/>
            <a:ext cx="8046481" cy="4980415"/>
          </a:xfrm>
        </p:spPr>
        <p:txBody>
          <a:bodyPr>
            <a:normAutofit/>
          </a:bodyPr>
          <a:lstStyle/>
          <a:p>
            <a:pPr marL="0" indent="0">
              <a:buNone/>
            </a:pPr>
            <a:r>
              <a:rPr lang="en-US" dirty="0">
                <a:solidFill>
                  <a:schemeClr val="bg1"/>
                </a:solidFill>
              </a:rPr>
              <a:t>Once you have an idea, build a world around it</a:t>
            </a:r>
          </a:p>
          <a:p>
            <a:r>
              <a:rPr lang="en-US" sz="2400" dirty="0">
                <a:solidFill>
                  <a:schemeClr val="bg1"/>
                </a:solidFill>
              </a:rPr>
              <a:t>Provides Context</a:t>
            </a:r>
          </a:p>
          <a:p>
            <a:r>
              <a:rPr lang="en-US" sz="2400" dirty="0">
                <a:solidFill>
                  <a:schemeClr val="bg1"/>
                </a:solidFill>
              </a:rPr>
              <a:t>Provides Consistency</a:t>
            </a:r>
          </a:p>
          <a:p>
            <a:r>
              <a:rPr lang="en-US" sz="2400" dirty="0">
                <a:solidFill>
                  <a:schemeClr val="bg1"/>
                </a:solidFill>
              </a:rPr>
              <a:t>Expand upon the idea to provide depth</a:t>
            </a:r>
          </a:p>
          <a:p>
            <a:pPr lvl="1"/>
            <a:r>
              <a:rPr lang="en-US" sz="2000" dirty="0">
                <a:solidFill>
                  <a:schemeClr val="bg1"/>
                </a:solidFill>
              </a:rPr>
              <a:t>An idea is a feature in most cases, a feature is not a game</a:t>
            </a:r>
          </a:p>
          <a:p>
            <a:pPr lvl="1"/>
            <a:r>
              <a:rPr lang="en-US" sz="2000" dirty="0">
                <a:solidFill>
                  <a:schemeClr val="bg1"/>
                </a:solidFill>
              </a:rPr>
              <a:t>Why is the world the way it is? Leads to new complementary ideas</a:t>
            </a:r>
          </a:p>
          <a:p>
            <a:pPr lvl="1"/>
            <a:r>
              <a:rPr lang="en-US" sz="2000" dirty="0">
                <a:solidFill>
                  <a:schemeClr val="bg1"/>
                </a:solidFill>
              </a:rPr>
              <a:t>Examples: Renegade and Red Faction Guerrilla</a:t>
            </a:r>
          </a:p>
          <a:p>
            <a:r>
              <a:rPr lang="en-US" sz="2400" dirty="0">
                <a:solidFill>
                  <a:schemeClr val="bg1"/>
                </a:solidFill>
              </a:rPr>
              <a:t>Improve Immersion/Presence</a:t>
            </a:r>
          </a:p>
          <a:p>
            <a:pPr lvl="1"/>
            <a:r>
              <a:rPr lang="en-US" sz="2000" dirty="0">
                <a:solidFill>
                  <a:schemeClr val="bg1"/>
                </a:solidFill>
              </a:rPr>
              <a:t>Most games are Skill Challenges</a:t>
            </a:r>
          </a:p>
          <a:p>
            <a:pPr lvl="1"/>
            <a:r>
              <a:rPr lang="en-US" sz="2000" dirty="0">
                <a:solidFill>
                  <a:schemeClr val="bg1"/>
                </a:solidFill>
              </a:rPr>
              <a:t>Skill develops over time, the world encourages retention</a:t>
            </a:r>
          </a:p>
          <a:p>
            <a:pPr lvl="1"/>
            <a:r>
              <a:rPr lang="en-US" sz="2000" dirty="0">
                <a:solidFill>
                  <a:schemeClr val="bg1"/>
                </a:solidFill>
              </a:rPr>
              <a:t>Interactivity can add another layer </a:t>
            </a:r>
          </a:p>
          <a:p>
            <a:pPr lvl="1"/>
            <a:endParaRPr lang="en-US" sz="2000" dirty="0">
              <a:solidFill>
                <a:schemeClr val="bg1"/>
              </a:solidFill>
            </a:endParaRPr>
          </a:p>
          <a:p>
            <a:pPr marL="0" indent="0">
              <a:lnSpc>
                <a:spcPct val="100000"/>
              </a:lnSpc>
              <a:spcBef>
                <a:spcPts val="0"/>
              </a:spcBef>
              <a:buNone/>
            </a:pPr>
            <a:endParaRPr lang="en-US" dirty="0">
              <a:solidFill>
                <a:schemeClr val="bg1"/>
              </a:solidFill>
            </a:endParaRPr>
          </a:p>
          <a:p>
            <a:pPr marL="0" indent="0">
              <a:lnSpc>
                <a:spcPct val="100000"/>
              </a:lnSpc>
              <a:spcBef>
                <a:spcPts val="0"/>
              </a:spcBef>
              <a:buNone/>
            </a:pPr>
            <a:endParaRPr lang="en-US" sz="2400" dirty="0">
              <a:solidFill>
                <a:schemeClr val="bg1"/>
              </a:solidFill>
            </a:endParaRPr>
          </a:p>
          <a:p>
            <a:pPr marL="0" indent="0">
              <a:lnSpc>
                <a:spcPct val="100000"/>
              </a:lnSpc>
              <a:spcBef>
                <a:spcPts val="0"/>
              </a:spcBef>
              <a:buNone/>
            </a:pPr>
            <a:endParaRPr lang="en-US" sz="2400" dirty="0">
              <a:solidFill>
                <a:schemeClr val="bg1"/>
              </a:solidFill>
            </a:endParaRPr>
          </a:p>
          <a:p>
            <a:pPr>
              <a:lnSpc>
                <a:spcPct val="100000"/>
              </a:lnSpc>
              <a:spcBef>
                <a:spcPts val="0"/>
              </a:spcBef>
            </a:pPr>
            <a:endParaRPr lang="en-US" sz="2400" dirty="0">
              <a:solidFill>
                <a:schemeClr val="bg1"/>
              </a:solidFill>
            </a:endParaRPr>
          </a:p>
          <a:p>
            <a:pPr marL="0" indent="0">
              <a:lnSpc>
                <a:spcPct val="100000"/>
              </a:lnSpc>
              <a:spcBef>
                <a:spcPts val="0"/>
              </a:spcBef>
              <a:buNone/>
            </a:pPr>
            <a:endParaRPr lang="en-US" sz="2400" dirty="0">
              <a:solidFill>
                <a:schemeClr val="bg1"/>
              </a:solidFill>
            </a:endParaRPr>
          </a:p>
          <a:p>
            <a:endParaRPr lang="en-US" dirty="0"/>
          </a:p>
        </p:txBody>
      </p:sp>
      <p:sp>
        <p:nvSpPr>
          <p:cNvPr id="5" name="Title 1">
            <a:extLst>
              <a:ext uri="{FF2B5EF4-FFF2-40B4-BE49-F238E27FC236}">
                <a16:creationId xmlns:a16="http://schemas.microsoft.com/office/drawing/2014/main" id="{AE29B0A1-2A81-4D06-8A7C-12F9676653D4}"/>
              </a:ext>
            </a:extLst>
          </p:cNvPr>
          <p:cNvSpPr>
            <a:spLocks noGrp="1"/>
          </p:cNvSpPr>
          <p:nvPr>
            <p:ph type="title"/>
          </p:nvPr>
        </p:nvSpPr>
        <p:spPr>
          <a:xfrm>
            <a:off x="0" y="18255"/>
            <a:ext cx="10515600" cy="1135913"/>
          </a:xfrm>
        </p:spPr>
        <p:txBody>
          <a:bodyPr/>
          <a:lstStyle/>
          <a:p>
            <a:r>
              <a:rPr lang="en-US" dirty="0">
                <a:solidFill>
                  <a:schemeClr val="bg1"/>
                </a:solidFill>
              </a:rPr>
              <a:t>Principles of Design: Starting Points</a:t>
            </a:r>
          </a:p>
        </p:txBody>
      </p:sp>
      <p:pic>
        <p:nvPicPr>
          <p:cNvPr id="6" name="Picture 5" descr="A tall building&#10;&#10;Description automatically generated">
            <a:extLst>
              <a:ext uri="{FF2B5EF4-FFF2-40B4-BE49-F238E27FC236}">
                <a16:creationId xmlns:a16="http://schemas.microsoft.com/office/drawing/2014/main" id="{4765D3C0-F31F-4121-AD37-05C0AEF8AA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3745" y="1260046"/>
            <a:ext cx="3568406" cy="4460270"/>
          </a:xfrm>
          <a:prstGeom prst="rect">
            <a:avLst/>
          </a:prstGeom>
        </p:spPr>
      </p:pic>
    </p:spTree>
    <p:extLst>
      <p:ext uri="{BB962C8B-B14F-4D97-AF65-F5344CB8AC3E}">
        <p14:creationId xmlns:p14="http://schemas.microsoft.com/office/powerpoint/2010/main" val="1425218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B8A6A6-BD58-4197-9021-9B18E5A00F65}"/>
              </a:ext>
            </a:extLst>
          </p:cNvPr>
          <p:cNvSpPr>
            <a:spLocks noGrp="1"/>
          </p:cNvSpPr>
          <p:nvPr>
            <p:ph idx="1"/>
          </p:nvPr>
        </p:nvSpPr>
        <p:spPr>
          <a:xfrm>
            <a:off x="327264" y="1260046"/>
            <a:ext cx="8046481" cy="4980415"/>
          </a:xfrm>
        </p:spPr>
        <p:txBody>
          <a:bodyPr>
            <a:normAutofit lnSpcReduction="10000"/>
          </a:bodyPr>
          <a:lstStyle/>
          <a:p>
            <a:pPr>
              <a:buFontTx/>
              <a:buChar char="-"/>
            </a:pPr>
            <a:r>
              <a:rPr lang="en-US" sz="2400" dirty="0">
                <a:solidFill>
                  <a:schemeClr val="bg1"/>
                </a:solidFill>
              </a:rPr>
              <a:t>Art Style</a:t>
            </a:r>
          </a:p>
          <a:p>
            <a:pPr>
              <a:buFontTx/>
              <a:buChar char="-"/>
            </a:pPr>
            <a:r>
              <a:rPr lang="en-US" sz="2400" dirty="0">
                <a:solidFill>
                  <a:schemeClr val="bg1"/>
                </a:solidFill>
              </a:rPr>
              <a:t>Environment</a:t>
            </a:r>
          </a:p>
          <a:p>
            <a:pPr>
              <a:buFontTx/>
              <a:buChar char="-"/>
            </a:pPr>
            <a:r>
              <a:rPr lang="en-US" sz="2400" dirty="0">
                <a:solidFill>
                  <a:schemeClr val="bg1"/>
                </a:solidFill>
              </a:rPr>
              <a:t>Characters</a:t>
            </a:r>
          </a:p>
          <a:p>
            <a:pPr lvl="1">
              <a:buFontTx/>
              <a:buChar char="-"/>
            </a:pPr>
            <a:r>
              <a:rPr lang="en-US" sz="2000" dirty="0">
                <a:solidFill>
                  <a:schemeClr val="bg1"/>
                </a:solidFill>
              </a:rPr>
              <a:t>Personas</a:t>
            </a:r>
          </a:p>
          <a:p>
            <a:pPr lvl="1">
              <a:buFontTx/>
              <a:buChar char="-"/>
            </a:pPr>
            <a:r>
              <a:rPr lang="en-US" sz="2000" dirty="0">
                <a:solidFill>
                  <a:schemeClr val="bg1"/>
                </a:solidFill>
              </a:rPr>
              <a:t>Skills</a:t>
            </a:r>
          </a:p>
          <a:p>
            <a:pPr>
              <a:buFontTx/>
              <a:buChar char="-"/>
            </a:pPr>
            <a:r>
              <a:rPr lang="en-US" sz="2400" dirty="0">
                <a:solidFill>
                  <a:schemeClr val="bg1"/>
                </a:solidFill>
              </a:rPr>
              <a:t>Culture </a:t>
            </a:r>
          </a:p>
          <a:p>
            <a:pPr lvl="1">
              <a:buFontTx/>
              <a:buChar char="-"/>
            </a:pPr>
            <a:r>
              <a:rPr lang="en-US" sz="2000" dirty="0">
                <a:solidFill>
                  <a:schemeClr val="bg1"/>
                </a:solidFill>
              </a:rPr>
              <a:t>History</a:t>
            </a:r>
          </a:p>
          <a:p>
            <a:pPr lvl="1">
              <a:buFontTx/>
              <a:buChar char="-"/>
            </a:pPr>
            <a:r>
              <a:rPr lang="en-US" sz="2000" dirty="0">
                <a:solidFill>
                  <a:schemeClr val="bg1"/>
                </a:solidFill>
              </a:rPr>
              <a:t>Beliefs</a:t>
            </a:r>
          </a:p>
          <a:p>
            <a:pPr>
              <a:buFontTx/>
              <a:buChar char="-"/>
            </a:pPr>
            <a:r>
              <a:rPr lang="en-US" sz="2400" dirty="0">
                <a:solidFill>
                  <a:schemeClr val="bg1"/>
                </a:solidFill>
              </a:rPr>
              <a:t>Relation to the real world:</a:t>
            </a:r>
          </a:p>
          <a:p>
            <a:pPr lvl="1"/>
            <a:r>
              <a:rPr lang="en-US" sz="2000" dirty="0">
                <a:solidFill>
                  <a:schemeClr val="bg1"/>
                </a:solidFill>
              </a:rPr>
              <a:t>Is it realistic? </a:t>
            </a:r>
          </a:p>
          <a:p>
            <a:pPr lvl="1"/>
            <a:r>
              <a:rPr lang="en-US" sz="2000" dirty="0">
                <a:solidFill>
                  <a:schemeClr val="bg1"/>
                </a:solidFill>
              </a:rPr>
              <a:t>How does it vary?</a:t>
            </a:r>
          </a:p>
          <a:p>
            <a:r>
              <a:rPr lang="en-US" sz="2400" dirty="0">
                <a:solidFill>
                  <a:schemeClr val="bg1"/>
                </a:solidFill>
              </a:rPr>
              <a:t>Examples:</a:t>
            </a:r>
          </a:p>
          <a:p>
            <a:pPr lvl="1"/>
            <a:r>
              <a:rPr lang="en-US" sz="2000" dirty="0">
                <a:solidFill>
                  <a:schemeClr val="bg1"/>
                </a:solidFill>
              </a:rPr>
              <a:t>Candy Crush, Elder Scrolls, Saints Row (Characters)</a:t>
            </a:r>
          </a:p>
          <a:p>
            <a:pPr marL="457200" lvl="1" indent="0">
              <a:buNone/>
            </a:pPr>
            <a:endParaRPr lang="en-US" sz="1600" dirty="0">
              <a:solidFill>
                <a:schemeClr val="bg1"/>
              </a:solidFill>
            </a:endParaRPr>
          </a:p>
          <a:p>
            <a:pPr lvl="1"/>
            <a:endParaRPr lang="en-US" sz="2000" dirty="0">
              <a:solidFill>
                <a:schemeClr val="bg1"/>
              </a:solidFill>
            </a:endParaRPr>
          </a:p>
          <a:p>
            <a:pPr marL="0" indent="0">
              <a:lnSpc>
                <a:spcPct val="100000"/>
              </a:lnSpc>
              <a:spcBef>
                <a:spcPts val="0"/>
              </a:spcBef>
              <a:buNone/>
            </a:pPr>
            <a:endParaRPr lang="en-US" dirty="0">
              <a:solidFill>
                <a:schemeClr val="bg1"/>
              </a:solidFill>
            </a:endParaRPr>
          </a:p>
          <a:p>
            <a:pPr marL="0" indent="0">
              <a:lnSpc>
                <a:spcPct val="100000"/>
              </a:lnSpc>
              <a:spcBef>
                <a:spcPts val="0"/>
              </a:spcBef>
              <a:buNone/>
            </a:pPr>
            <a:endParaRPr lang="en-US" sz="2400" dirty="0">
              <a:solidFill>
                <a:schemeClr val="bg1"/>
              </a:solidFill>
            </a:endParaRPr>
          </a:p>
          <a:p>
            <a:pPr marL="0" indent="0">
              <a:lnSpc>
                <a:spcPct val="100000"/>
              </a:lnSpc>
              <a:spcBef>
                <a:spcPts val="0"/>
              </a:spcBef>
              <a:buNone/>
            </a:pPr>
            <a:endParaRPr lang="en-US" sz="2400" dirty="0">
              <a:solidFill>
                <a:schemeClr val="bg1"/>
              </a:solidFill>
            </a:endParaRPr>
          </a:p>
          <a:p>
            <a:pPr>
              <a:lnSpc>
                <a:spcPct val="100000"/>
              </a:lnSpc>
              <a:spcBef>
                <a:spcPts val="0"/>
              </a:spcBef>
            </a:pPr>
            <a:endParaRPr lang="en-US" sz="2400" dirty="0">
              <a:solidFill>
                <a:schemeClr val="bg1"/>
              </a:solidFill>
            </a:endParaRPr>
          </a:p>
          <a:p>
            <a:pPr marL="0" indent="0">
              <a:lnSpc>
                <a:spcPct val="100000"/>
              </a:lnSpc>
              <a:spcBef>
                <a:spcPts val="0"/>
              </a:spcBef>
              <a:buNone/>
            </a:pPr>
            <a:endParaRPr lang="en-US" sz="2400" dirty="0">
              <a:solidFill>
                <a:schemeClr val="bg1"/>
              </a:solidFill>
            </a:endParaRPr>
          </a:p>
          <a:p>
            <a:endParaRPr lang="en-US" dirty="0"/>
          </a:p>
        </p:txBody>
      </p:sp>
      <p:sp>
        <p:nvSpPr>
          <p:cNvPr id="5" name="Title 1">
            <a:extLst>
              <a:ext uri="{FF2B5EF4-FFF2-40B4-BE49-F238E27FC236}">
                <a16:creationId xmlns:a16="http://schemas.microsoft.com/office/drawing/2014/main" id="{AE29B0A1-2A81-4D06-8A7C-12F9676653D4}"/>
              </a:ext>
            </a:extLst>
          </p:cNvPr>
          <p:cNvSpPr>
            <a:spLocks noGrp="1"/>
          </p:cNvSpPr>
          <p:nvPr>
            <p:ph type="title"/>
          </p:nvPr>
        </p:nvSpPr>
        <p:spPr>
          <a:xfrm>
            <a:off x="0" y="18255"/>
            <a:ext cx="10515600" cy="1135913"/>
          </a:xfrm>
        </p:spPr>
        <p:txBody>
          <a:bodyPr/>
          <a:lstStyle/>
          <a:p>
            <a:r>
              <a:rPr lang="en-US" dirty="0">
                <a:solidFill>
                  <a:schemeClr val="bg1"/>
                </a:solidFill>
              </a:rPr>
              <a:t>Principles of Design: Defining a World</a:t>
            </a:r>
          </a:p>
        </p:txBody>
      </p:sp>
      <p:grpSp>
        <p:nvGrpSpPr>
          <p:cNvPr id="8" name="Group 7">
            <a:extLst>
              <a:ext uri="{FF2B5EF4-FFF2-40B4-BE49-F238E27FC236}">
                <a16:creationId xmlns:a16="http://schemas.microsoft.com/office/drawing/2014/main" id="{606E2652-EA60-4C8C-8776-36D2F9DF5FF4}"/>
              </a:ext>
            </a:extLst>
          </p:cNvPr>
          <p:cNvGrpSpPr/>
          <p:nvPr/>
        </p:nvGrpSpPr>
        <p:grpSpPr>
          <a:xfrm>
            <a:off x="6196998" y="1491260"/>
            <a:ext cx="5813220" cy="3981358"/>
            <a:chOff x="6196998" y="1491260"/>
            <a:chExt cx="5813220" cy="3981358"/>
          </a:xfrm>
        </p:grpSpPr>
        <p:pic>
          <p:nvPicPr>
            <p:cNvPr id="6" name="Picture 5">
              <a:extLst>
                <a:ext uri="{FF2B5EF4-FFF2-40B4-BE49-F238E27FC236}">
                  <a16:creationId xmlns:a16="http://schemas.microsoft.com/office/drawing/2014/main" id="{EABFD56A-439E-4531-A985-3917E74933AE}"/>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6998" y="1491260"/>
              <a:ext cx="5813220" cy="3875480"/>
            </a:xfrm>
            <a:prstGeom prst="rect">
              <a:avLst/>
            </a:prstGeom>
          </p:spPr>
        </p:pic>
        <p:sp>
          <p:nvSpPr>
            <p:cNvPr id="7" name="TextBox 6">
              <a:extLst>
                <a:ext uri="{FF2B5EF4-FFF2-40B4-BE49-F238E27FC236}">
                  <a16:creationId xmlns:a16="http://schemas.microsoft.com/office/drawing/2014/main" id="{58A6ED99-7260-4861-B3CB-B971921F0B6D}"/>
                </a:ext>
              </a:extLst>
            </p:cNvPr>
            <p:cNvSpPr txBox="1"/>
            <p:nvPr/>
          </p:nvSpPr>
          <p:spPr>
            <a:xfrm>
              <a:off x="6331042" y="5103286"/>
              <a:ext cx="55336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https://www.dreamstime.com/publicdomainphotos_info</a:t>
              </a:r>
            </a:p>
          </p:txBody>
        </p:sp>
      </p:grpSp>
    </p:spTree>
    <p:extLst>
      <p:ext uri="{BB962C8B-B14F-4D97-AF65-F5344CB8AC3E}">
        <p14:creationId xmlns:p14="http://schemas.microsoft.com/office/powerpoint/2010/main" val="136904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92BD3-9401-4340-B80D-1939A736617C}"/>
              </a:ext>
            </a:extLst>
          </p:cNvPr>
          <p:cNvSpPr>
            <a:spLocks noGrp="1"/>
          </p:cNvSpPr>
          <p:nvPr>
            <p:ph type="title"/>
          </p:nvPr>
        </p:nvSpPr>
        <p:spPr>
          <a:xfrm>
            <a:off x="0" y="18255"/>
            <a:ext cx="10515600" cy="1089615"/>
          </a:xfrm>
        </p:spPr>
        <p:txBody>
          <a:bodyPr>
            <a:normAutofit/>
          </a:bodyPr>
          <a:lstStyle/>
          <a:p>
            <a:r>
              <a:rPr lang="en-US" dirty="0">
                <a:solidFill>
                  <a:schemeClr val="bg1"/>
                </a:solidFill>
              </a:rPr>
              <a:t>Principles of Game Design: Starting Points</a:t>
            </a:r>
          </a:p>
        </p:txBody>
      </p:sp>
      <p:sp>
        <p:nvSpPr>
          <p:cNvPr id="3" name="Content Placeholder 2">
            <a:extLst>
              <a:ext uri="{FF2B5EF4-FFF2-40B4-BE49-F238E27FC236}">
                <a16:creationId xmlns:a16="http://schemas.microsoft.com/office/drawing/2014/main" id="{E4B8A6A6-BD58-4197-9021-9B18E5A00F65}"/>
              </a:ext>
            </a:extLst>
          </p:cNvPr>
          <p:cNvSpPr>
            <a:spLocks noGrp="1"/>
          </p:cNvSpPr>
          <p:nvPr>
            <p:ph idx="1"/>
          </p:nvPr>
        </p:nvSpPr>
        <p:spPr>
          <a:xfrm>
            <a:off x="1" y="1107869"/>
            <a:ext cx="6302828" cy="4400302"/>
          </a:xfrm>
        </p:spPr>
        <p:txBody>
          <a:bodyPr>
            <a:normAutofit/>
          </a:bodyPr>
          <a:lstStyle/>
          <a:p>
            <a:endParaRPr lang="en-US" sz="1200" dirty="0">
              <a:solidFill>
                <a:schemeClr val="bg1"/>
              </a:solidFill>
            </a:endParaRPr>
          </a:p>
          <a:p>
            <a:pPr marL="0" lvl="0" indent="0">
              <a:lnSpc>
                <a:spcPct val="107000"/>
              </a:lnSpc>
              <a:spcBef>
                <a:spcPts val="0"/>
              </a:spcBef>
              <a:buNone/>
              <a:defRPr/>
            </a:pPr>
            <a:r>
              <a:rPr lang="en-US" sz="2400" dirty="0">
                <a:solidFill>
                  <a:prstClr val="white"/>
                </a:solidFill>
                <a:latin typeface="Calibri" panose="020F0502020204030204" pitchFamily="34" charset="0"/>
                <a:ea typeface="Calibri" panose="020F0502020204030204" pitchFamily="34" charset="0"/>
                <a:cs typeface="Times New Roman" panose="02020603050405020304" pitchFamily="18" charset="0"/>
              </a:rPr>
              <a:t>Determine your constraints.  </a:t>
            </a:r>
          </a:p>
          <a:p>
            <a:pPr>
              <a:lnSpc>
                <a:spcPct val="107000"/>
              </a:lnSpc>
              <a:spcBef>
                <a:spcPts val="0"/>
              </a:spcBef>
              <a:defRPr/>
            </a:pPr>
            <a:r>
              <a:rPr lang="en-US" sz="2000" dirty="0">
                <a:solidFill>
                  <a:prstClr val="white"/>
                </a:solidFill>
                <a:latin typeface="Calibri" panose="020F0502020204030204" pitchFamily="34" charset="0"/>
                <a:ea typeface="Calibri" panose="020F0502020204030204" pitchFamily="34" charset="0"/>
                <a:cs typeface="Times New Roman" panose="02020603050405020304" pitchFamily="18" charset="0"/>
              </a:rPr>
              <a:t>Constraints lead to better designs</a:t>
            </a:r>
          </a:p>
          <a:p>
            <a:pPr>
              <a:lnSpc>
                <a:spcPct val="107000"/>
              </a:lnSpc>
              <a:spcBef>
                <a:spcPts val="0"/>
              </a:spcBef>
              <a:defRPr/>
            </a:pPr>
            <a:r>
              <a:rPr lang="en-US" sz="2000" dirty="0">
                <a:solidFill>
                  <a:prstClr val="white"/>
                </a:solidFill>
                <a:latin typeface="Calibri" panose="020F0502020204030204" pitchFamily="34" charset="0"/>
                <a:ea typeface="Calibri" panose="020F0502020204030204" pitchFamily="34" charset="0"/>
                <a:cs typeface="Times New Roman" panose="02020603050405020304" pitchFamily="18" charset="0"/>
              </a:rPr>
              <a:t>Genre and IP/Genre are constraints in themselves</a:t>
            </a:r>
          </a:p>
          <a:p>
            <a:pPr>
              <a:lnSpc>
                <a:spcPct val="107000"/>
              </a:lnSpc>
              <a:spcBef>
                <a:spcPts val="0"/>
              </a:spcBef>
              <a:defRPr/>
            </a:pPr>
            <a:endParaRPr lang="en-US" sz="2000" dirty="0">
              <a:solidFill>
                <a:prstClr val="white"/>
              </a:solidFill>
              <a:latin typeface="Calibri" panose="020F0502020204030204" pitchFamily="34" charset="0"/>
              <a:ea typeface="Calibri" panose="020F0502020204030204" pitchFamily="34" charset="0"/>
              <a:cs typeface="Times New Roman" panose="02020603050405020304" pitchFamily="18" charset="0"/>
            </a:endParaRPr>
          </a:p>
          <a:p>
            <a:pPr marL="0" lvl="0" indent="0">
              <a:buNone/>
            </a:pPr>
            <a:r>
              <a:rPr lang="en-US" sz="2400" dirty="0">
                <a:solidFill>
                  <a:schemeClr val="bg1"/>
                </a:solidFill>
              </a:rPr>
              <a:t>Define your User Experience(s): </a:t>
            </a:r>
          </a:p>
          <a:p>
            <a:r>
              <a:rPr lang="en-US" sz="2000" dirty="0">
                <a:solidFill>
                  <a:schemeClr val="bg1"/>
                </a:solidFill>
              </a:rPr>
              <a:t>The different emotional responses we are trying to elicit with our app/game features  </a:t>
            </a:r>
          </a:p>
          <a:p>
            <a:r>
              <a:rPr lang="en-US" sz="2000" dirty="0">
                <a:solidFill>
                  <a:schemeClr val="bg1"/>
                </a:solidFill>
              </a:rPr>
              <a:t>Example: </a:t>
            </a:r>
            <a:r>
              <a:rPr lang="en-US" sz="2000" i="1" dirty="0">
                <a:solidFill>
                  <a:schemeClr val="bg1"/>
                </a:solidFill>
              </a:rPr>
              <a:t>We want the gamer to be in awe when they face the challenges of our world.</a:t>
            </a:r>
          </a:p>
          <a:p>
            <a:endParaRPr lang="en-US" sz="2400" dirty="0">
              <a:solidFill>
                <a:schemeClr val="bg1"/>
              </a:solidFill>
            </a:endParaRPr>
          </a:p>
          <a:p>
            <a:pPr lvl="1"/>
            <a:endParaRPr lang="en-US" sz="2000" dirty="0">
              <a:solidFill>
                <a:schemeClr val="bg1"/>
              </a:solidFill>
            </a:endParaRPr>
          </a:p>
          <a:p>
            <a:pPr lvl="1"/>
            <a:endParaRPr lang="en-US" sz="2000" dirty="0">
              <a:solidFill>
                <a:schemeClr val="bg1"/>
              </a:solidFill>
            </a:endParaRPr>
          </a:p>
          <a:p>
            <a:endParaRPr lang="en-US" dirty="0">
              <a:solidFill>
                <a:schemeClr val="bg1"/>
              </a:solidFill>
            </a:endParaRPr>
          </a:p>
          <a:p>
            <a:endParaRPr lang="en-US" dirty="0"/>
          </a:p>
        </p:txBody>
      </p:sp>
      <p:pic>
        <p:nvPicPr>
          <p:cNvPr id="5" name="Picture 4" descr="A group of people posing for the camera&#10;&#10;Description automatically generated">
            <a:extLst>
              <a:ext uri="{FF2B5EF4-FFF2-40B4-BE49-F238E27FC236}">
                <a16:creationId xmlns:a16="http://schemas.microsoft.com/office/drawing/2014/main" id="{50137815-7054-4803-815F-5F3055F725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1624615"/>
            <a:ext cx="6052776" cy="4125516"/>
          </a:xfrm>
          <a:prstGeom prst="rect">
            <a:avLst/>
          </a:prstGeom>
        </p:spPr>
      </p:pic>
      <p:sp>
        <p:nvSpPr>
          <p:cNvPr id="4" name="TextBox 3">
            <a:extLst>
              <a:ext uri="{FF2B5EF4-FFF2-40B4-BE49-F238E27FC236}">
                <a16:creationId xmlns:a16="http://schemas.microsoft.com/office/drawing/2014/main" id="{0ABDFEFA-C085-459D-8E2C-185DE779B0F1}"/>
              </a:ext>
            </a:extLst>
          </p:cNvPr>
          <p:cNvSpPr txBox="1"/>
          <p:nvPr/>
        </p:nvSpPr>
        <p:spPr>
          <a:xfrm>
            <a:off x="9719453" y="5373964"/>
            <a:ext cx="187288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Copyright God of war 4</a:t>
            </a:r>
          </a:p>
        </p:txBody>
      </p:sp>
    </p:spTree>
    <p:extLst>
      <p:ext uri="{BB962C8B-B14F-4D97-AF65-F5344CB8AC3E}">
        <p14:creationId xmlns:p14="http://schemas.microsoft.com/office/powerpoint/2010/main" val="20773639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6566" y="1193856"/>
            <a:ext cx="12098867" cy="464871"/>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1838: Stereoscopic Vision – Invented by Charles Wheatstone, it brought depth to photography via a viewer and special slides</a:t>
            </a:r>
          </a:p>
        </p:txBody>
      </p:sp>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CF99F9F-9C50-43BC-8FC3-511907F9CDB8}"/>
              </a:ext>
            </a:extLst>
          </p:cNvPr>
          <p:cNvSpPr txBox="1"/>
          <p:nvPr/>
        </p:nvSpPr>
        <p:spPr>
          <a:xfrm>
            <a:off x="411893" y="275594"/>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History of VR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Picture 2" descr="A close up of a sign&#10;&#10;Description automatically generated">
            <a:extLst>
              <a:ext uri="{FF2B5EF4-FFF2-40B4-BE49-F238E27FC236}">
                <a16:creationId xmlns:a16="http://schemas.microsoft.com/office/drawing/2014/main" id="{04334B10-3708-4A8C-954D-E9E7231E86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933" y="1838702"/>
            <a:ext cx="7979833" cy="3968637"/>
          </a:xfrm>
          <a:prstGeom prst="rect">
            <a:avLst/>
          </a:prstGeom>
        </p:spPr>
      </p:pic>
    </p:spTree>
    <p:extLst>
      <p:ext uri="{BB962C8B-B14F-4D97-AF65-F5344CB8AC3E}">
        <p14:creationId xmlns:p14="http://schemas.microsoft.com/office/powerpoint/2010/main" val="5038222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92BD3-9401-4340-B80D-1939A736617C}"/>
              </a:ext>
            </a:extLst>
          </p:cNvPr>
          <p:cNvSpPr>
            <a:spLocks noGrp="1"/>
          </p:cNvSpPr>
          <p:nvPr>
            <p:ph type="title"/>
          </p:nvPr>
        </p:nvSpPr>
        <p:spPr>
          <a:xfrm>
            <a:off x="0" y="18255"/>
            <a:ext cx="10515600" cy="1089615"/>
          </a:xfrm>
        </p:spPr>
        <p:txBody>
          <a:bodyPr>
            <a:normAutofit/>
          </a:bodyPr>
          <a:lstStyle/>
          <a:p>
            <a:r>
              <a:rPr lang="en-US" dirty="0">
                <a:solidFill>
                  <a:schemeClr val="bg1"/>
                </a:solidFill>
              </a:rPr>
              <a:t>Principles of Game Design: Starting Points</a:t>
            </a:r>
          </a:p>
        </p:txBody>
      </p:sp>
      <p:sp>
        <p:nvSpPr>
          <p:cNvPr id="3" name="Content Placeholder 2">
            <a:extLst>
              <a:ext uri="{FF2B5EF4-FFF2-40B4-BE49-F238E27FC236}">
                <a16:creationId xmlns:a16="http://schemas.microsoft.com/office/drawing/2014/main" id="{E4B8A6A6-BD58-4197-9021-9B18E5A00F65}"/>
              </a:ext>
            </a:extLst>
          </p:cNvPr>
          <p:cNvSpPr>
            <a:spLocks noGrp="1"/>
          </p:cNvSpPr>
          <p:nvPr>
            <p:ph idx="1"/>
          </p:nvPr>
        </p:nvSpPr>
        <p:spPr>
          <a:xfrm>
            <a:off x="96252" y="1107870"/>
            <a:ext cx="11742822" cy="1631216"/>
          </a:xfrm>
        </p:spPr>
        <p:txBody>
          <a:bodyPr>
            <a:normAutofit fontScale="92500" lnSpcReduction="20000"/>
          </a:bodyPr>
          <a:lstStyle/>
          <a:p>
            <a:pPr marL="457200" lvl="1" indent="0">
              <a:buNone/>
            </a:pPr>
            <a:endParaRPr lang="en-US" dirty="0">
              <a:solidFill>
                <a:schemeClr val="bg1"/>
              </a:solidFill>
            </a:endParaRPr>
          </a:p>
          <a:p>
            <a:pPr marL="0" lvl="0" indent="0">
              <a:buNone/>
            </a:pPr>
            <a:r>
              <a:rPr lang="en-US" sz="3000" dirty="0">
                <a:solidFill>
                  <a:schemeClr val="bg1"/>
                </a:solidFill>
              </a:rPr>
              <a:t>User Types: </a:t>
            </a:r>
            <a:r>
              <a:rPr lang="en-US" sz="2600" dirty="0">
                <a:solidFill>
                  <a:schemeClr val="bg1"/>
                </a:solidFill>
              </a:rPr>
              <a:t>These define the core interests of the user we are targeting with our features.</a:t>
            </a:r>
          </a:p>
          <a:p>
            <a:pPr marL="0" lvl="0" indent="0">
              <a:buNone/>
            </a:pPr>
            <a:endParaRPr lang="en-US" sz="2400" dirty="0">
              <a:solidFill>
                <a:schemeClr val="bg1"/>
              </a:solidFill>
            </a:endParaRPr>
          </a:p>
          <a:p>
            <a:pPr marL="0" lvl="0" indent="0" algn="ctr">
              <a:buNone/>
            </a:pPr>
            <a:r>
              <a:rPr lang="en-US" sz="3500" dirty="0">
                <a:solidFill>
                  <a:schemeClr val="bg1"/>
                </a:solidFill>
              </a:rPr>
              <a:t>Example: Minecraft</a:t>
            </a:r>
          </a:p>
          <a:p>
            <a:endParaRPr lang="en-US" dirty="0">
              <a:solidFill>
                <a:schemeClr val="bg1"/>
              </a:solidFill>
            </a:endParaRPr>
          </a:p>
        </p:txBody>
      </p:sp>
      <p:pic>
        <p:nvPicPr>
          <p:cNvPr id="7" name="Picture 6" descr="A close up of a machine&#10;&#10;Description automatically generated">
            <a:extLst>
              <a:ext uri="{FF2B5EF4-FFF2-40B4-BE49-F238E27FC236}">
                <a16:creationId xmlns:a16="http://schemas.microsoft.com/office/drawing/2014/main" id="{804767F4-0432-4911-A21D-8CB84F3EF7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3279" y="2824010"/>
            <a:ext cx="2781323" cy="2672013"/>
          </a:xfrm>
          <a:prstGeom prst="rect">
            <a:avLst/>
          </a:prstGeom>
        </p:spPr>
      </p:pic>
      <p:sp>
        <p:nvSpPr>
          <p:cNvPr id="8" name="TextBox 7">
            <a:extLst>
              <a:ext uri="{FF2B5EF4-FFF2-40B4-BE49-F238E27FC236}">
                <a16:creationId xmlns:a16="http://schemas.microsoft.com/office/drawing/2014/main" id="{C4DED717-5DB9-4B4A-9D3B-401BF888BC89}"/>
              </a:ext>
            </a:extLst>
          </p:cNvPr>
          <p:cNvSpPr txBox="1"/>
          <p:nvPr/>
        </p:nvSpPr>
        <p:spPr>
          <a:xfrm>
            <a:off x="-270482" y="2824010"/>
            <a:ext cx="2927055" cy="1938992"/>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white"/>
                </a:solidFill>
                <a:effectLst/>
                <a:uLnTx/>
                <a:uFillTx/>
                <a:latin typeface="Calibri" panose="020F0502020204030204"/>
                <a:ea typeface="+mn-ea"/>
                <a:cs typeface="+mn-cs"/>
              </a:rPr>
              <a:t>The Collector: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white"/>
                </a:solidFill>
                <a:effectLst/>
                <a:uLnTx/>
                <a:uFillTx/>
                <a:latin typeface="Calibri" panose="020F0502020204030204"/>
                <a:ea typeface="+mn-ea"/>
                <a:cs typeface="+mn-cs"/>
              </a:rPr>
              <a:t>This user requires the opportunity to gather items and build a large stockpile of items. </a:t>
            </a:r>
          </a:p>
        </p:txBody>
      </p:sp>
      <p:sp>
        <p:nvSpPr>
          <p:cNvPr id="10" name="TextBox 9">
            <a:extLst>
              <a:ext uri="{FF2B5EF4-FFF2-40B4-BE49-F238E27FC236}">
                <a16:creationId xmlns:a16="http://schemas.microsoft.com/office/drawing/2014/main" id="{521B9F56-829E-4EA9-B842-C523E2E1CE1B}"/>
              </a:ext>
            </a:extLst>
          </p:cNvPr>
          <p:cNvSpPr txBox="1"/>
          <p:nvPr/>
        </p:nvSpPr>
        <p:spPr>
          <a:xfrm>
            <a:off x="5740243" y="2824010"/>
            <a:ext cx="2653364" cy="16312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white"/>
                </a:solidFill>
                <a:effectLst/>
                <a:uLnTx/>
                <a:uFillTx/>
                <a:latin typeface="Calibri" panose="020F0502020204030204"/>
                <a:ea typeface="+mn-ea"/>
                <a:cs typeface="+mn-cs"/>
              </a:rPr>
              <a:t>The Builder: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white"/>
                </a:solidFill>
                <a:effectLst/>
                <a:uLnTx/>
                <a:uFillTx/>
                <a:latin typeface="Calibri" panose="020F0502020204030204"/>
                <a:ea typeface="+mn-ea"/>
                <a:cs typeface="+mn-cs"/>
              </a:rPr>
              <a:t>This user type enjoys creating different  imaginative items from the resources available.</a:t>
            </a:r>
          </a:p>
        </p:txBody>
      </p:sp>
      <p:pic>
        <p:nvPicPr>
          <p:cNvPr id="11" name="Picture 10" descr="A close up of an old building&#10;&#10;Description automatically generated">
            <a:extLst>
              <a:ext uri="{FF2B5EF4-FFF2-40B4-BE49-F238E27FC236}">
                <a16:creationId xmlns:a16="http://schemas.microsoft.com/office/drawing/2014/main" id="{F42DDAEA-DF09-4C9E-915E-141605169903}"/>
              </a:ext>
            </a:extLst>
          </p:cNvPr>
          <p:cNvPicPr>
            <a:picLocks noChangeAspect="1"/>
          </p:cNvPicPr>
          <p:nvPr/>
        </p:nvPicPr>
        <p:blipFill rotWithShape="1">
          <a:blip r:embed="rId3">
            <a:extLst>
              <a:ext uri="{28A0092B-C50C-407E-A947-70E740481C1C}">
                <a14:useLocalDpi xmlns:a14="http://schemas.microsoft.com/office/drawing/2010/main" val="0"/>
              </a:ext>
            </a:extLst>
          </a:blip>
          <a:srcRect l="20832" r="17169"/>
          <a:stretch/>
        </p:blipFill>
        <p:spPr>
          <a:xfrm>
            <a:off x="8393607" y="2824010"/>
            <a:ext cx="2945879" cy="2672013"/>
          </a:xfrm>
          <a:prstGeom prst="rect">
            <a:avLst/>
          </a:prstGeom>
        </p:spPr>
      </p:pic>
    </p:spTree>
    <p:extLst>
      <p:ext uri="{BB962C8B-B14F-4D97-AF65-F5344CB8AC3E}">
        <p14:creationId xmlns:p14="http://schemas.microsoft.com/office/powerpoint/2010/main" val="3462180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B9C489-19E9-44DE-B3BB-A1F4840B5B26}"/>
              </a:ext>
            </a:extLst>
          </p:cNvPr>
          <p:cNvSpPr>
            <a:spLocks noGrp="1"/>
          </p:cNvSpPr>
          <p:nvPr>
            <p:ph type="title"/>
          </p:nvPr>
        </p:nvSpPr>
        <p:spPr>
          <a:xfrm>
            <a:off x="0" y="0"/>
            <a:ext cx="10515600" cy="1112324"/>
          </a:xfrm>
        </p:spPr>
        <p:txBody>
          <a:bodyPr/>
          <a:lstStyle/>
          <a:p>
            <a:r>
              <a:rPr lang="en-US" dirty="0">
                <a:solidFill>
                  <a:schemeClr val="bg1"/>
                </a:solidFill>
              </a:rPr>
              <a:t>Principles of Design: General</a:t>
            </a:r>
          </a:p>
        </p:txBody>
      </p:sp>
      <p:sp>
        <p:nvSpPr>
          <p:cNvPr id="5" name="Rectangle 4">
            <a:extLst>
              <a:ext uri="{FF2B5EF4-FFF2-40B4-BE49-F238E27FC236}">
                <a16:creationId xmlns:a16="http://schemas.microsoft.com/office/drawing/2014/main" id="{474E87FF-A9F0-488F-A9D4-2EF2EECA59E4}"/>
              </a:ext>
            </a:extLst>
          </p:cNvPr>
          <p:cNvSpPr/>
          <p:nvPr/>
        </p:nvSpPr>
        <p:spPr>
          <a:xfrm>
            <a:off x="187123" y="1112323"/>
            <a:ext cx="11817751" cy="4014561"/>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Design from the user’s perspective, their experience: </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Times New Roman" panose="02020603050405020304" pitchFamily="18" charset="0"/>
              </a:rPr>
              <a:t>What are they seeing, thinking and </a:t>
            </a:r>
            <a:r>
              <a:rPr kumimoji="0" lang="en-US" sz="2400" b="0" i="1"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FEELING</a:t>
            </a: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as they move through your app/game?</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Fulfill the user’s low-level expectations, make them feel comfortable</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Think about the difference between Microsoft Word &amp; Google Docs Format Painter</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Make the user’s path or choices clear and </a:t>
            </a:r>
            <a:r>
              <a:rPr kumimoji="0" lang="en-US" sz="2400" b="0" i="0" u="none" strike="noStrike" kern="1200" cap="none" spc="0" normalizeH="0" baseline="0" noProof="0" dirty="0" err="1">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meaningful</a:t>
            </a: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ayers</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want to be successful (remember to avoid punishing failure)</a:t>
            </a:r>
          </a:p>
        </p:txBody>
      </p:sp>
      <p:pic>
        <p:nvPicPr>
          <p:cNvPr id="3" name="Picture 2" descr="A screenshot of a cell phone&#10;&#10;Description automatically generated">
            <a:extLst>
              <a:ext uri="{FF2B5EF4-FFF2-40B4-BE49-F238E27FC236}">
                <a16:creationId xmlns:a16="http://schemas.microsoft.com/office/drawing/2014/main" id="{6E28FCDD-FF18-4B6E-A35B-74D823390A62}"/>
              </a:ext>
            </a:extLst>
          </p:cNvPr>
          <p:cNvPicPr>
            <a:picLocks noChangeAspect="1"/>
          </p:cNvPicPr>
          <p:nvPr/>
        </p:nvPicPr>
        <p:blipFill rotWithShape="1">
          <a:blip r:embed="rId2">
            <a:extLst>
              <a:ext uri="{28A0092B-C50C-407E-A947-70E740481C1C}">
                <a14:useLocalDpi xmlns:a14="http://schemas.microsoft.com/office/drawing/2010/main" val="0"/>
              </a:ext>
            </a:extLst>
          </a:blip>
          <a:srcRect l="9594" t="15636" r="50000" b="22428"/>
          <a:stretch/>
        </p:blipFill>
        <p:spPr>
          <a:xfrm>
            <a:off x="2251902" y="2886402"/>
            <a:ext cx="1755006" cy="1097281"/>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7EF19C07-87A4-4500-8B17-E1B7E615DDF2}"/>
              </a:ext>
            </a:extLst>
          </p:cNvPr>
          <p:cNvPicPr>
            <a:picLocks noChangeAspect="1"/>
          </p:cNvPicPr>
          <p:nvPr/>
        </p:nvPicPr>
        <p:blipFill rotWithShape="1">
          <a:blip r:embed="rId3">
            <a:extLst>
              <a:ext uri="{28A0092B-C50C-407E-A947-70E740481C1C}">
                <a14:useLocalDpi xmlns:a14="http://schemas.microsoft.com/office/drawing/2010/main" val="0"/>
              </a:ext>
            </a:extLst>
          </a:blip>
          <a:srcRect t="15555"/>
          <a:stretch/>
        </p:blipFill>
        <p:spPr>
          <a:xfrm>
            <a:off x="710263" y="2880359"/>
            <a:ext cx="1354516" cy="1097281"/>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8B255FA2-437E-4BCB-8A0D-41246B8951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7798" y="3800067"/>
            <a:ext cx="2117613" cy="2213868"/>
          </a:xfrm>
          <a:prstGeom prst="rect">
            <a:avLst/>
          </a:prstGeom>
        </p:spPr>
      </p:pic>
    </p:spTree>
    <p:extLst>
      <p:ext uri="{BB962C8B-B14F-4D97-AF65-F5344CB8AC3E}">
        <p14:creationId xmlns:p14="http://schemas.microsoft.com/office/powerpoint/2010/main" val="1483108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EF44D-F77A-4171-8570-C0AF2D26C0B0}"/>
              </a:ext>
            </a:extLst>
          </p:cNvPr>
          <p:cNvSpPr>
            <a:spLocks noGrp="1"/>
          </p:cNvSpPr>
          <p:nvPr>
            <p:ph type="title"/>
          </p:nvPr>
        </p:nvSpPr>
        <p:spPr>
          <a:xfrm>
            <a:off x="0" y="0"/>
            <a:ext cx="10515600" cy="1112324"/>
          </a:xfrm>
        </p:spPr>
        <p:txBody>
          <a:bodyPr/>
          <a:lstStyle/>
          <a:p>
            <a:r>
              <a:rPr lang="en-US" dirty="0">
                <a:solidFill>
                  <a:schemeClr val="bg1"/>
                </a:solidFill>
              </a:rPr>
              <a:t>Principles of Game Design: General</a:t>
            </a:r>
          </a:p>
        </p:txBody>
      </p:sp>
      <p:sp>
        <p:nvSpPr>
          <p:cNvPr id="3" name="Rectangle 2">
            <a:extLst>
              <a:ext uri="{FF2B5EF4-FFF2-40B4-BE49-F238E27FC236}">
                <a16:creationId xmlns:a16="http://schemas.microsoft.com/office/drawing/2014/main" id="{E6639C36-2D79-4E30-8DFC-27DA3A214D1A}"/>
              </a:ext>
            </a:extLst>
          </p:cNvPr>
          <p:cNvSpPr/>
          <p:nvPr/>
        </p:nvSpPr>
        <p:spPr>
          <a:xfrm>
            <a:off x="42440" y="1125053"/>
            <a:ext cx="12107119" cy="4884479"/>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Times New Roman" panose="02020603050405020304" pitchFamily="18" charset="0"/>
              </a:rPr>
              <a:t>Everything you design should be a loop</a:t>
            </a:r>
            <a:r>
              <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Most Skill Test Games use the following low-level loop:</a:t>
            </a: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See enemy, engage enemy, kill enemy, loot, repeat</a:t>
            </a: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endParaRP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Turn based and RTS games often use this low-level loop:</a:t>
            </a: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Select unit, move unit, combat/gather</a:t>
            </a:r>
            <a:r>
              <a:rPr kumimoji="0" lang="en-US" sz="1800" b="0" i="1" u="none" strike="noStrike" kern="1200" cap="none" spc="0" normalizeH="0" baseline="0" noProof="0">
                <a:ln>
                  <a:noFill/>
                </a:ln>
                <a:solidFill>
                  <a:prstClr val="white"/>
                </a:solidFill>
                <a:effectLst/>
                <a:uLnTx/>
                <a:uFillTx/>
                <a:latin typeface="Calibri" panose="020F0502020204030204"/>
                <a:ea typeface="+mn-ea"/>
                <a:cs typeface="+mn-cs"/>
              </a:rPr>
              <a:t>, repeat</a:t>
            </a:r>
            <a:endPar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endParaRP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2200" b="0" i="1"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2200" b="0" i="1"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2200" b="0" i="1"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2200" b="0" i="1"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1" indent="0" algn="l" defTabSz="914400" rtl="0" eaLnBrk="1" fontAlgn="auto" latinLnBrk="0" hangingPunct="1">
              <a:lnSpc>
                <a:spcPct val="107000"/>
              </a:lnSpc>
              <a:spcBef>
                <a:spcPts val="0"/>
              </a:spcBef>
              <a:spcAft>
                <a:spcPts val="0"/>
              </a:spcAft>
              <a:buClrTx/>
              <a:buSzTx/>
              <a:buFontTx/>
              <a:buNone/>
              <a:tabLst/>
              <a:defRPr/>
            </a:pPr>
            <a:endParaRPr kumimoji="0" lang="en-US" sz="2200" b="0" i="1"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2200" b="0" i="1"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2200" b="0" i="1"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2200" b="0" i="1"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87B285A7-0809-46DF-B759-8426B24229AF}"/>
              </a:ext>
            </a:extLst>
          </p:cNvPr>
          <p:cNvGrpSpPr/>
          <p:nvPr/>
        </p:nvGrpSpPr>
        <p:grpSpPr>
          <a:xfrm>
            <a:off x="6642890" y="1165591"/>
            <a:ext cx="5379073" cy="4897209"/>
            <a:chOff x="6561290" y="861997"/>
            <a:chExt cx="5379073" cy="5395616"/>
          </a:xfrm>
        </p:grpSpPr>
        <p:pic>
          <p:nvPicPr>
            <p:cNvPr id="6" name="Picture 5" descr="A close up of a map&#10;&#10;Description automatically generated">
              <a:extLst>
                <a:ext uri="{FF2B5EF4-FFF2-40B4-BE49-F238E27FC236}">
                  <a16:creationId xmlns:a16="http://schemas.microsoft.com/office/drawing/2014/main" id="{E059ECBD-2237-4C96-B727-1FF37F647E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1290" y="861997"/>
              <a:ext cx="5379073" cy="5326151"/>
            </a:xfrm>
            <a:prstGeom prst="rect">
              <a:avLst/>
            </a:prstGeom>
          </p:spPr>
        </p:pic>
        <p:sp>
          <p:nvSpPr>
            <p:cNvPr id="8" name="TextBox 7">
              <a:extLst>
                <a:ext uri="{FF2B5EF4-FFF2-40B4-BE49-F238E27FC236}">
                  <a16:creationId xmlns:a16="http://schemas.microsoft.com/office/drawing/2014/main" id="{A7D61AF4-6B75-441A-A0A9-B8BDB4E0333F}"/>
                </a:ext>
              </a:extLst>
            </p:cNvPr>
            <p:cNvSpPr txBox="1"/>
            <p:nvPr/>
          </p:nvSpPr>
          <p:spPr>
            <a:xfrm>
              <a:off x="6613951" y="5734393"/>
              <a:ext cx="527374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By Ethan </a:t>
              </a:r>
              <a:r>
                <a:rPr kumimoji="0" lang="en-US" sz="1400" b="0" i="0" u="none" strike="noStrike" kern="1200" cap="none" spc="0" normalizeH="0" baseline="0" noProof="0" dirty="0" err="1">
                  <a:ln>
                    <a:noFill/>
                  </a:ln>
                  <a:solidFill>
                    <a:prstClr val="white"/>
                  </a:solidFill>
                  <a:effectLst/>
                  <a:uLnTx/>
                  <a:uFillTx/>
                  <a:latin typeface="Calibri" panose="020F0502020204030204"/>
                  <a:ea typeface="+mn-ea"/>
                  <a:cs typeface="+mn-cs"/>
                </a:rPr>
                <a:t>Stanaway</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https://prezi.com/gyqljrywdmzu/super-mario-bros-core-game-loops-and-reward-structures/</a:t>
              </a:r>
              <a:endParaRPr kumimoji="0" lang="en-US" sz="1800" b="0" i="1"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23045666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EF44D-F77A-4171-8570-C0AF2D26C0B0}"/>
              </a:ext>
            </a:extLst>
          </p:cNvPr>
          <p:cNvSpPr>
            <a:spLocks noGrp="1"/>
          </p:cNvSpPr>
          <p:nvPr>
            <p:ph type="title"/>
          </p:nvPr>
        </p:nvSpPr>
        <p:spPr>
          <a:xfrm>
            <a:off x="0" y="0"/>
            <a:ext cx="10515600" cy="1112324"/>
          </a:xfrm>
        </p:spPr>
        <p:txBody>
          <a:bodyPr/>
          <a:lstStyle/>
          <a:p>
            <a:r>
              <a:rPr lang="en-US" dirty="0">
                <a:solidFill>
                  <a:schemeClr val="bg1"/>
                </a:solidFill>
              </a:rPr>
              <a:t>Principles of Game Design: General</a:t>
            </a:r>
          </a:p>
        </p:txBody>
      </p:sp>
      <p:sp>
        <p:nvSpPr>
          <p:cNvPr id="3" name="Rectangle 2">
            <a:extLst>
              <a:ext uri="{FF2B5EF4-FFF2-40B4-BE49-F238E27FC236}">
                <a16:creationId xmlns:a16="http://schemas.microsoft.com/office/drawing/2014/main" id="{E6639C36-2D79-4E30-8DFC-27DA3A214D1A}"/>
              </a:ext>
            </a:extLst>
          </p:cNvPr>
          <p:cNvSpPr/>
          <p:nvPr/>
        </p:nvSpPr>
        <p:spPr>
          <a:xfrm>
            <a:off x="42440" y="1125053"/>
            <a:ext cx="11674433" cy="491826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Immersion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We will talk quite a bit more about this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VR has a different set of issues in this area</a:t>
            </a:r>
            <a:endParaRPr kumimoji="0" lang="en-US" sz="2400" b="0" i="1"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Absence is the enemy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When something is missing it is stands out </a:t>
            </a: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0"/>
              </a:spcAft>
              <a:buClrTx/>
              <a:buSzTx/>
              <a:buFont typeface="Symbol" panose="05050102010706020507" pitchFamily="18" charset="2"/>
              <a:buChar char=""/>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close up of a logo&#10;&#10;Description automatically generated">
            <a:extLst>
              <a:ext uri="{FF2B5EF4-FFF2-40B4-BE49-F238E27FC236}">
                <a16:creationId xmlns:a16="http://schemas.microsoft.com/office/drawing/2014/main" id="{B74E62DD-202D-470D-BFC9-98FB420D32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2904" y="1801368"/>
            <a:ext cx="4483969" cy="2767249"/>
          </a:xfrm>
          <a:prstGeom prst="rect">
            <a:avLst/>
          </a:prstGeom>
        </p:spPr>
      </p:pic>
    </p:spTree>
    <p:extLst>
      <p:ext uri="{BB962C8B-B14F-4D97-AF65-F5344CB8AC3E}">
        <p14:creationId xmlns:p14="http://schemas.microsoft.com/office/powerpoint/2010/main" val="37851890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FF020-82EB-4A5A-A6F9-9D9D124EE095}"/>
              </a:ext>
            </a:extLst>
          </p:cNvPr>
          <p:cNvSpPr>
            <a:spLocks noGrp="1"/>
          </p:cNvSpPr>
          <p:nvPr>
            <p:ph type="title"/>
          </p:nvPr>
        </p:nvSpPr>
        <p:spPr>
          <a:xfrm>
            <a:off x="0" y="0"/>
            <a:ext cx="10515600" cy="1112324"/>
          </a:xfrm>
        </p:spPr>
        <p:txBody>
          <a:bodyPr/>
          <a:lstStyle/>
          <a:p>
            <a:r>
              <a:rPr lang="en-US" dirty="0">
                <a:solidFill>
                  <a:schemeClr val="bg1"/>
                </a:solidFill>
              </a:rPr>
              <a:t>Principles of Design: For Games</a:t>
            </a:r>
          </a:p>
        </p:txBody>
      </p:sp>
      <p:sp>
        <p:nvSpPr>
          <p:cNvPr id="3" name="Rectangle 2">
            <a:extLst>
              <a:ext uri="{FF2B5EF4-FFF2-40B4-BE49-F238E27FC236}">
                <a16:creationId xmlns:a16="http://schemas.microsoft.com/office/drawing/2014/main" id="{8FF97F57-A904-438D-AD8C-EED15153ADB2}"/>
              </a:ext>
            </a:extLst>
          </p:cNvPr>
          <p:cNvSpPr/>
          <p:nvPr/>
        </p:nvSpPr>
        <p:spPr>
          <a:xfrm>
            <a:off x="115747" y="1226916"/>
            <a:ext cx="11968223" cy="2228880"/>
          </a:xfrm>
          <a:prstGeom prst="rect">
            <a:avLst/>
          </a:prstGeom>
        </p:spPr>
        <p:txBody>
          <a:bodyPr wrap="square">
            <a:spAutoFit/>
          </a:bodyPr>
          <a:lstStyle/>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REMEMBER to Iterate to fun  </a:t>
            </a:r>
          </a:p>
          <a:p>
            <a:pPr marL="457200" marR="0" lvl="0" indent="-4572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Don’t trust your view of fun </a:t>
            </a:r>
          </a:p>
          <a:p>
            <a:pPr marL="457200" marR="0" lvl="0" indent="-4572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Get audiences of people that fit your player types to test your game</a:t>
            </a:r>
          </a:p>
          <a:p>
            <a:pPr marL="457200" marR="0" lvl="0" indent="-4572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When they tell you its fun you have something</a:t>
            </a:r>
          </a:p>
        </p:txBody>
      </p:sp>
    </p:spTree>
    <p:extLst>
      <p:ext uri="{BB962C8B-B14F-4D97-AF65-F5344CB8AC3E}">
        <p14:creationId xmlns:p14="http://schemas.microsoft.com/office/powerpoint/2010/main" val="12998144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11893" y="275594"/>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The Top Down Design Process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extBox 9"/>
          <p:cNvSpPr txBox="1"/>
          <p:nvPr/>
        </p:nvSpPr>
        <p:spPr>
          <a:xfrm>
            <a:off x="0" y="1097280"/>
            <a:ext cx="8341568" cy="923330"/>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TextBox 10"/>
          <p:cNvSpPr txBox="1"/>
          <p:nvPr/>
        </p:nvSpPr>
        <p:spPr>
          <a:xfrm>
            <a:off x="1" y="1046834"/>
            <a:ext cx="12192000" cy="58477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We are going to put you on a team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If not a Sponsored Project, your team will decide on a design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Your team will figure out your audience and then create a High-level Vision Canvas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User Experience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User Types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Do a mid-l</a:t>
            </a:r>
            <a:r>
              <a:rPr kumimoji="0" lang="en-US" sz="2800" b="0" i="0" u="none" strike="noStrike" kern="1200" cap="none" spc="0" normalizeH="0" baseline="0" noProof="0" dirty="0" err="1">
                <a:ln>
                  <a:noFill/>
                </a:ln>
                <a:solidFill>
                  <a:prstClr val="white"/>
                </a:solidFill>
                <a:effectLst/>
                <a:uLnTx/>
                <a:uFillTx/>
                <a:latin typeface="Calibri" panose="020F0502020204030204"/>
                <a:ea typeface="+mn-ea"/>
                <a:cs typeface="+mn-cs"/>
              </a:rPr>
              <a:t>evel</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 breakdown of the design leading to a strong list of features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Game Loop: Mid level action flow (still fairly general) showing how the app/game works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Beat by Beat: Narrative walk through of the actions/play used</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Create a prioritized list of the features/systems in your app/game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This will give you the elements you need to start building your project plan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11975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1893" y="276449"/>
            <a:ext cx="10643285" cy="754694"/>
          </a:xfrm>
          <a:prstGeom prst="rect">
            <a:avLst/>
          </a:prstGeom>
          <a:noFill/>
        </p:spPr>
        <p:txBody>
          <a:bodyPr wrap="square" rtlCol="0" anchor="ctr">
            <a:spAutoFit/>
          </a:bodyPr>
          <a:lstStyle/>
          <a:p>
            <a:pPr>
              <a:lnSpc>
                <a:spcPct val="150000"/>
              </a:lnSpc>
            </a:pPr>
            <a:r>
              <a:rPr lang="en-US" sz="3200" dirty="0">
                <a:solidFill>
                  <a:schemeClr val="bg1"/>
                </a:solidFill>
              </a:rPr>
              <a:t>Vision Canvas – Single Project/Level Version</a:t>
            </a:r>
            <a:endParaRPr lang="en-US" dirty="0">
              <a:solidFill>
                <a:schemeClr val="bg1"/>
              </a:solidFill>
            </a:endParaRPr>
          </a:p>
        </p:txBody>
      </p:sp>
      <p:sp>
        <p:nvSpPr>
          <p:cNvPr id="5" name="TextBox 4"/>
          <p:cNvSpPr txBox="1"/>
          <p:nvPr/>
        </p:nvSpPr>
        <p:spPr>
          <a:xfrm>
            <a:off x="0" y="1297863"/>
            <a:ext cx="4827182" cy="4462760"/>
          </a:xfrm>
          <a:prstGeom prst="rect">
            <a:avLst/>
          </a:prstGeom>
          <a:noFill/>
        </p:spPr>
        <p:txBody>
          <a:bodyPr wrap="square" rtlCol="0">
            <a:spAutoFit/>
          </a:bodyPr>
          <a:lstStyle/>
          <a:p>
            <a:endParaRPr lang="en-US" sz="800" dirty="0">
              <a:solidFill>
                <a:schemeClr val="bg1"/>
              </a:solidFill>
            </a:endParaRPr>
          </a:p>
          <a:p>
            <a:pPr lvl="0">
              <a:defRPr/>
            </a:pPr>
            <a:r>
              <a:rPr lang="en-US" sz="2000" dirty="0">
                <a:solidFill>
                  <a:prstClr val="white"/>
                </a:solidFill>
              </a:rPr>
              <a:t>The layout is important</a:t>
            </a:r>
          </a:p>
          <a:p>
            <a:pPr marL="742950" lvl="1" indent="-285750">
              <a:buFont typeface="Arial" panose="020B0604020202020204" pitchFamily="34" charset="0"/>
              <a:buChar char="•"/>
              <a:defRPr/>
            </a:pPr>
            <a:r>
              <a:rPr lang="en-US" sz="2000" dirty="0">
                <a:solidFill>
                  <a:prstClr val="white"/>
                </a:solidFill>
              </a:rPr>
              <a:t>App/Game Name, Platform</a:t>
            </a:r>
          </a:p>
          <a:p>
            <a:pPr marL="742950" lvl="1" indent="-285750">
              <a:buFont typeface="Arial" panose="020B0604020202020204" pitchFamily="34" charset="0"/>
              <a:buChar char="•"/>
              <a:defRPr/>
            </a:pPr>
            <a:r>
              <a:rPr lang="en-US" sz="2000" dirty="0">
                <a:solidFill>
                  <a:prstClr val="white"/>
                </a:solidFill>
              </a:rPr>
              <a:t>Descriptors</a:t>
            </a:r>
          </a:p>
          <a:p>
            <a:pPr marL="1200150" lvl="2" indent="-285750">
              <a:buFont typeface="Arial" panose="020B0604020202020204" pitchFamily="34" charset="0"/>
              <a:buChar char="•"/>
              <a:defRPr/>
            </a:pPr>
            <a:r>
              <a:rPr lang="en-US" sz="2000" dirty="0">
                <a:solidFill>
                  <a:prstClr val="white"/>
                </a:solidFill>
              </a:rPr>
              <a:t>Genre </a:t>
            </a:r>
          </a:p>
          <a:p>
            <a:pPr marL="1200150" lvl="2" indent="-285750">
              <a:buFont typeface="Arial" panose="020B0604020202020204" pitchFamily="34" charset="0"/>
              <a:buChar char="•"/>
              <a:defRPr/>
            </a:pPr>
            <a:r>
              <a:rPr lang="en-US" sz="2000" dirty="0">
                <a:solidFill>
                  <a:prstClr val="white"/>
                </a:solidFill>
              </a:rPr>
              <a:t>IP/World</a:t>
            </a:r>
          </a:p>
          <a:p>
            <a:pPr marL="742950" lvl="1" indent="-285750">
              <a:buFont typeface="Arial" panose="020B0604020202020204" pitchFamily="34" charset="0"/>
              <a:buChar char="•"/>
              <a:defRPr/>
            </a:pPr>
            <a:r>
              <a:rPr lang="en-US" sz="2000" dirty="0">
                <a:solidFill>
                  <a:prstClr val="white"/>
                </a:solidFill>
              </a:rPr>
              <a:t>Targets</a:t>
            </a:r>
          </a:p>
          <a:p>
            <a:pPr marL="1200150" lvl="2" indent="-285750">
              <a:buFont typeface="Arial" panose="020B0604020202020204" pitchFamily="34" charset="0"/>
              <a:buChar char="•"/>
              <a:defRPr/>
            </a:pPr>
            <a:r>
              <a:rPr lang="en-US" sz="2000" dirty="0">
                <a:solidFill>
                  <a:prstClr val="white"/>
                </a:solidFill>
              </a:rPr>
              <a:t>User Types</a:t>
            </a:r>
          </a:p>
          <a:p>
            <a:pPr marL="1200150" lvl="2" indent="-285750">
              <a:buFont typeface="Arial" panose="020B0604020202020204" pitchFamily="34" charset="0"/>
              <a:buChar char="•"/>
              <a:defRPr/>
            </a:pPr>
            <a:r>
              <a:rPr lang="en-US" sz="2000" dirty="0">
                <a:solidFill>
                  <a:prstClr val="white"/>
                </a:solidFill>
              </a:rPr>
              <a:t>User Experience</a:t>
            </a:r>
          </a:p>
          <a:p>
            <a:pPr marL="742950" lvl="1" indent="-285750">
              <a:buFont typeface="Arial" panose="020B0604020202020204" pitchFamily="34" charset="0"/>
              <a:buChar char="•"/>
              <a:defRPr/>
            </a:pPr>
            <a:r>
              <a:rPr lang="en-US" sz="2000" dirty="0">
                <a:solidFill>
                  <a:prstClr val="white"/>
                </a:solidFill>
              </a:rPr>
              <a:t>Inspirations (for all categories)</a:t>
            </a:r>
          </a:p>
          <a:p>
            <a:pPr marL="742950" lvl="1" indent="-285750">
              <a:buFont typeface="Arial" panose="020B0604020202020204" pitchFamily="34" charset="0"/>
              <a:buChar char="•"/>
              <a:defRPr/>
            </a:pPr>
            <a:r>
              <a:rPr lang="en-US" sz="2000" dirty="0">
                <a:solidFill>
                  <a:prstClr val="white"/>
                </a:solidFill>
              </a:rPr>
              <a:t>Core Pillars</a:t>
            </a:r>
          </a:p>
          <a:p>
            <a:pPr marL="742950" lvl="1" indent="-285750">
              <a:buFont typeface="Arial" panose="020B0604020202020204" pitchFamily="34" charset="0"/>
              <a:buChar char="•"/>
              <a:defRPr/>
            </a:pPr>
            <a:r>
              <a:rPr lang="en-US" sz="2000" dirty="0">
                <a:solidFill>
                  <a:prstClr val="white"/>
                </a:solidFill>
              </a:rPr>
              <a:t>Systems</a:t>
            </a:r>
          </a:p>
          <a:p>
            <a:pPr marL="1200150" lvl="2" indent="-285750">
              <a:buFont typeface="Arial" panose="020B0604020202020204" pitchFamily="34" charset="0"/>
              <a:buChar char="•"/>
              <a:defRPr/>
            </a:pPr>
            <a:r>
              <a:rPr lang="en-US" sz="2000" dirty="0">
                <a:solidFill>
                  <a:prstClr val="white"/>
                </a:solidFill>
              </a:rPr>
              <a:t>Core Systems</a:t>
            </a:r>
          </a:p>
          <a:p>
            <a:pPr marL="1200150" lvl="2" indent="-285750">
              <a:buFont typeface="Arial" panose="020B0604020202020204" pitchFamily="34" charset="0"/>
              <a:buChar char="•"/>
              <a:defRPr/>
            </a:pPr>
            <a:r>
              <a:rPr lang="en-US" sz="2000" dirty="0">
                <a:solidFill>
                  <a:prstClr val="white"/>
                </a:solidFill>
              </a:rPr>
              <a:t>Required/Hidden Systems</a:t>
            </a:r>
          </a:p>
          <a:p>
            <a:pPr marL="1200150" lvl="2" indent="-285750">
              <a:buFontTx/>
              <a:buChar char="-"/>
            </a:pPr>
            <a:endParaRPr lang="en-US" dirty="0">
              <a:solidFill>
                <a:schemeClr val="bg1"/>
              </a:solidFill>
            </a:endParaRPr>
          </a:p>
        </p:txBody>
      </p:sp>
      <p:pic>
        <p:nvPicPr>
          <p:cNvPr id="6" name="Picture 5" descr="A screenshot of a cell phone&#10;&#10;Description automatically generated">
            <a:extLst>
              <a:ext uri="{FF2B5EF4-FFF2-40B4-BE49-F238E27FC236}">
                <a16:creationId xmlns:a16="http://schemas.microsoft.com/office/drawing/2014/main" id="{31EF6CE5-0E24-4460-B168-F04510B288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2920" y="1161613"/>
            <a:ext cx="7272163" cy="4838263"/>
          </a:xfrm>
          <a:prstGeom prst="rect">
            <a:avLst/>
          </a:prstGeom>
        </p:spPr>
      </p:pic>
    </p:spTree>
    <p:extLst>
      <p:ext uri="{BB962C8B-B14F-4D97-AF65-F5344CB8AC3E}">
        <p14:creationId xmlns:p14="http://schemas.microsoft.com/office/powerpoint/2010/main" val="26643132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7710"/>
          <a:stretch/>
        </p:blipFill>
        <p:spPr>
          <a:xfrm>
            <a:off x="7735452" y="2003471"/>
            <a:ext cx="4155270" cy="2482468"/>
          </a:xfrm>
          <a:prstGeom prst="rect">
            <a:avLst/>
          </a:prstGeom>
        </p:spPr>
      </p:pic>
      <p:sp>
        <p:nvSpPr>
          <p:cNvPr id="6" name="TextBox 5"/>
          <p:cNvSpPr txBox="1"/>
          <p:nvPr/>
        </p:nvSpPr>
        <p:spPr>
          <a:xfrm>
            <a:off x="411893" y="275594"/>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Considering/Describing the Audience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extBox 7"/>
          <p:cNvSpPr txBox="1"/>
          <p:nvPr/>
        </p:nvSpPr>
        <p:spPr>
          <a:xfrm>
            <a:off x="173736" y="1051560"/>
            <a:ext cx="11828967" cy="529375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Design requires consideration for an audience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Designers often design for an audience of 1</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Platforms help define the audience</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Mobile, iOS </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Console/PC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The style provides another level</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First person/3</a:t>
            </a:r>
            <a:r>
              <a:rPr kumimoji="0" lang="en-US" sz="2000" b="0" i="0" u="none" strike="noStrike" kern="1200" cap="none" spc="0" normalizeH="0" baseline="30000" noProof="0" dirty="0">
                <a:ln>
                  <a:noFill/>
                </a:ln>
                <a:solidFill>
                  <a:prstClr val="white"/>
                </a:solidFill>
                <a:effectLst/>
                <a:uLnTx/>
                <a:uFillTx/>
                <a:latin typeface="Calibri" panose="020F0502020204030204"/>
                <a:ea typeface="+mn-ea"/>
                <a:cs typeface="+mn-cs"/>
              </a:rPr>
              <a:t>rd</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/God game (real time/turn based)</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Non-game apps have methods/styles users expect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Genre can constrain it even more</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RPG, Open World, Shooter, Platformer, etc.</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Spreadsheet, Written Doc, Travelogue, etc.</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Of course it all blends somewhat but people have preferences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And you can go even lower (we defined our own)</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In games we use: rule breaker, grinder, collaborator, customizer</a:t>
            </a:r>
          </a:p>
          <a:p>
            <a:pPr marL="1200150" marR="0" lvl="2" indent="-285750" algn="l" defTabSz="914400" rtl="0" eaLnBrk="1" fontAlgn="auto" latinLnBrk="0" hangingPunct="1">
              <a:lnSpc>
                <a:spcPct val="100000"/>
              </a:lnSpc>
              <a:spcBef>
                <a:spcPts val="0"/>
              </a:spcBef>
              <a:spcAft>
                <a:spcPts val="0"/>
              </a:spcAft>
              <a:buClrTx/>
              <a:buSzTx/>
              <a:buFontTx/>
              <a:buChar char="-"/>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Define them any way you want but be consistent and make sure the team understands the target.</a:t>
            </a:r>
          </a:p>
          <a:p>
            <a:pPr marL="742950" marR="0" lvl="1" indent="-285750" algn="l" defTabSz="914400" rtl="0" eaLnBrk="1" fontAlgn="auto" latinLnBrk="0" hangingPunct="1">
              <a:lnSpc>
                <a:spcPct val="100000"/>
              </a:lnSpc>
              <a:spcBef>
                <a:spcPts val="0"/>
              </a:spcBef>
              <a:spcAft>
                <a:spcPts val="0"/>
              </a:spcAft>
              <a:buClrTx/>
              <a:buSzTx/>
              <a:buFontTx/>
              <a:buChar char="-"/>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Speech Bubble: Oval 2">
            <a:extLst>
              <a:ext uri="{FF2B5EF4-FFF2-40B4-BE49-F238E27FC236}">
                <a16:creationId xmlns:a16="http://schemas.microsoft.com/office/drawing/2014/main" id="{FC9D5977-A531-4DA1-A2F4-D9F52638D783}"/>
              </a:ext>
            </a:extLst>
          </p:cNvPr>
          <p:cNvSpPr/>
          <p:nvPr/>
        </p:nvSpPr>
        <p:spPr>
          <a:xfrm flipH="1">
            <a:off x="10274710" y="1258529"/>
            <a:ext cx="888425" cy="845574"/>
          </a:xfrm>
          <a:prstGeom prst="wedgeEllipseCallout">
            <a:avLst>
              <a:gd name="adj1" fmla="val -35266"/>
              <a:gd name="adj2" fmla="val 1019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You Suck</a:t>
            </a:r>
          </a:p>
        </p:txBody>
      </p:sp>
    </p:spTree>
    <p:extLst>
      <p:ext uri="{BB962C8B-B14F-4D97-AF65-F5344CB8AC3E}">
        <p14:creationId xmlns:p14="http://schemas.microsoft.com/office/powerpoint/2010/main" val="267267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1893" y="276449"/>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Vision Canvas: App/Game Specifics: Red Alert 2, Westwood</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extBox 4"/>
          <p:cNvSpPr txBox="1"/>
          <p:nvPr/>
        </p:nvSpPr>
        <p:spPr>
          <a:xfrm>
            <a:off x="0" y="1066129"/>
            <a:ext cx="11744208" cy="5724644"/>
          </a:xfrm>
          <a:prstGeom prst="rect">
            <a:avLst/>
          </a:prstGeom>
          <a:noFill/>
        </p:spPr>
        <p:txBody>
          <a:bodyPr wrap="square" rtlCol="0">
            <a:spAutoFit/>
          </a:bodyPr>
          <a:lstStyle/>
          <a:p>
            <a:r>
              <a:rPr lang="en-US" dirty="0">
                <a:solidFill>
                  <a:schemeClr val="bg1"/>
                </a:solidFill>
              </a:rPr>
              <a:t>Genre: RTS</a:t>
            </a:r>
          </a:p>
          <a:p>
            <a:r>
              <a:rPr lang="en-US" dirty="0">
                <a:solidFill>
                  <a:schemeClr val="bg1"/>
                </a:solidFill>
              </a:rPr>
              <a:t>Setting: Alternate history, the Cold War in a world without Hitler</a:t>
            </a:r>
          </a:p>
          <a:p>
            <a:endParaRPr lang="en-US" sz="800" dirty="0">
              <a:solidFill>
                <a:schemeClr val="bg1"/>
              </a:solidFill>
            </a:endParaRPr>
          </a:p>
          <a:p>
            <a:r>
              <a:rPr lang="en-US" sz="2000" dirty="0">
                <a:solidFill>
                  <a:schemeClr val="bg1"/>
                </a:solidFill>
              </a:rPr>
              <a:t>Core Pillar examples:</a:t>
            </a:r>
          </a:p>
          <a:p>
            <a:pPr marL="285750" indent="-285750">
              <a:buFont typeface="Arial" panose="020B0604020202020204" pitchFamily="34" charset="0"/>
              <a:buChar char="•"/>
            </a:pPr>
            <a:r>
              <a:rPr lang="en-US" dirty="0">
                <a:solidFill>
                  <a:schemeClr val="bg1"/>
                </a:solidFill>
              </a:rPr>
              <a:t>Building Units, Buildings</a:t>
            </a:r>
          </a:p>
          <a:p>
            <a:pPr marL="285750" indent="-285750">
              <a:buFont typeface="Arial" panose="020B0604020202020204" pitchFamily="34" charset="0"/>
              <a:buChar char="•"/>
            </a:pPr>
            <a:r>
              <a:rPr lang="en-US" dirty="0">
                <a:solidFill>
                  <a:schemeClr val="bg1"/>
                </a:solidFill>
              </a:rPr>
              <a:t>Mining resources (ore &amp; gems)</a:t>
            </a:r>
          </a:p>
          <a:p>
            <a:pPr marL="285750" indent="-285750">
              <a:buFont typeface="Arial" panose="020B0604020202020204" pitchFamily="34" charset="0"/>
              <a:buChar char="•"/>
            </a:pPr>
            <a:r>
              <a:rPr lang="en-US" dirty="0">
                <a:solidFill>
                  <a:schemeClr val="bg1"/>
                </a:solidFill>
              </a:rPr>
              <a:t>A crazy storyline supported B movie actors cinematics </a:t>
            </a:r>
          </a:p>
          <a:p>
            <a:endParaRPr lang="en-US" sz="800" dirty="0">
              <a:solidFill>
                <a:schemeClr val="bg1"/>
              </a:solidFill>
            </a:endParaRPr>
          </a:p>
          <a:p>
            <a:r>
              <a:rPr lang="en-US" sz="2000" dirty="0">
                <a:solidFill>
                  <a:schemeClr val="bg1"/>
                </a:solidFill>
              </a:rPr>
              <a:t>Game play system examples:</a:t>
            </a:r>
          </a:p>
          <a:p>
            <a:pPr marL="285750" indent="-285750">
              <a:buFont typeface="Arial" panose="020B0604020202020204" pitchFamily="34" charset="0"/>
              <a:buChar char="•"/>
            </a:pPr>
            <a:r>
              <a:rPr lang="en-US" dirty="0">
                <a:solidFill>
                  <a:schemeClr val="bg1"/>
                </a:solidFill>
              </a:rPr>
              <a:t>Animation for units &amp; buildings</a:t>
            </a:r>
          </a:p>
          <a:p>
            <a:pPr marL="285750" indent="-285750">
              <a:buFont typeface="Arial" panose="020B0604020202020204" pitchFamily="34" charset="0"/>
              <a:buChar char="•"/>
            </a:pPr>
            <a:r>
              <a:rPr lang="en-US" dirty="0">
                <a:solidFill>
                  <a:schemeClr val="bg1"/>
                </a:solidFill>
              </a:rPr>
              <a:t>Resource collection &amp; spending</a:t>
            </a:r>
          </a:p>
          <a:p>
            <a:pPr marL="285750" indent="-285750">
              <a:buFont typeface="Arial" panose="020B0604020202020204" pitchFamily="34" charset="0"/>
              <a:buChar char="•"/>
            </a:pPr>
            <a:r>
              <a:rPr lang="en-US" dirty="0">
                <a:solidFill>
                  <a:schemeClr val="bg1"/>
                </a:solidFill>
              </a:rPr>
              <a:t>Campaign System</a:t>
            </a:r>
          </a:p>
          <a:p>
            <a:pPr marL="285750" indent="-285750">
              <a:buFont typeface="Arial" panose="020B0604020202020204" pitchFamily="34" charset="0"/>
              <a:buChar char="•"/>
            </a:pPr>
            <a:r>
              <a:rPr lang="en-US" dirty="0">
                <a:solidFill>
                  <a:schemeClr val="bg1"/>
                </a:solidFill>
              </a:rPr>
              <a:t>Cinematic player</a:t>
            </a:r>
          </a:p>
          <a:p>
            <a:pPr marL="285750" indent="-285750">
              <a:buFont typeface="Arial" panose="020B0604020202020204" pitchFamily="34" charset="0"/>
              <a:buChar char="•"/>
            </a:pPr>
            <a:endParaRPr lang="en-US" dirty="0">
              <a:solidFill>
                <a:schemeClr val="bg1"/>
              </a:solidFill>
            </a:endParaRPr>
          </a:p>
          <a:p>
            <a:r>
              <a:rPr lang="en-US" sz="2000" dirty="0">
                <a:solidFill>
                  <a:schemeClr val="bg1"/>
                </a:solidFill>
              </a:rPr>
              <a:t>Hidden Systems examples:</a:t>
            </a:r>
          </a:p>
          <a:p>
            <a:pPr marL="285750" indent="-285750">
              <a:buFont typeface="Arial" panose="020B0604020202020204" pitchFamily="34" charset="0"/>
              <a:buChar char="•"/>
            </a:pPr>
            <a:r>
              <a:rPr lang="en-US" dirty="0" err="1">
                <a:solidFill>
                  <a:schemeClr val="bg1"/>
                </a:solidFill>
              </a:rPr>
              <a:t>Mulitplayer</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Load/Save</a:t>
            </a:r>
          </a:p>
          <a:p>
            <a:pPr marL="285750" indent="-285750">
              <a:buFont typeface="Arial" panose="020B0604020202020204" pitchFamily="34" charset="0"/>
              <a:buChar char="•"/>
            </a:pPr>
            <a:r>
              <a:rPr lang="en-US" dirty="0">
                <a:solidFill>
                  <a:schemeClr val="bg1"/>
                </a:solidFill>
              </a:rPr>
              <a:t>AI</a:t>
            </a:r>
          </a:p>
          <a:p>
            <a:pPr marL="285750" indent="-285750">
              <a:buFont typeface="Arial" panose="020B0604020202020204" pitchFamily="34" charset="0"/>
              <a:buChar char="•"/>
            </a:pPr>
            <a:r>
              <a:rPr lang="en-US" dirty="0">
                <a:solidFill>
                  <a:schemeClr val="bg1"/>
                </a:solidFill>
              </a:rPr>
              <a:t>Audio/UI/etc.</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1200150" marR="0" lvl="2" indent="-285750" algn="l" defTabSz="914400" rtl="0" eaLnBrk="1" fontAlgn="auto" latinLnBrk="0" hangingPunct="1">
              <a:lnSpc>
                <a:spcPct val="100000"/>
              </a:lnSpc>
              <a:spcBef>
                <a:spcPts val="0"/>
              </a:spcBef>
              <a:spcAft>
                <a:spcPts val="0"/>
              </a:spcAft>
              <a:buClrTx/>
              <a:buSzTx/>
              <a:buFontTx/>
              <a:buChar char="-"/>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378" y="2050599"/>
            <a:ext cx="5521830" cy="345114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2378" y="2140890"/>
            <a:ext cx="5521830" cy="3467100"/>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2378" y="2156846"/>
            <a:ext cx="5521830" cy="3451144"/>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22378" y="2172802"/>
            <a:ext cx="5521830" cy="3451144"/>
          </a:xfrm>
          <a:prstGeom prst="rect">
            <a:avLst/>
          </a:prstGeom>
        </p:spPr>
      </p:pic>
    </p:spTree>
    <p:extLst>
      <p:ext uri="{BB962C8B-B14F-4D97-AF65-F5344CB8AC3E}">
        <p14:creationId xmlns:p14="http://schemas.microsoft.com/office/powerpoint/2010/main" val="276646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nodeType="clickEffect">
                                  <p:stCondLst>
                                    <p:cond delay="0"/>
                                  </p:stCondLst>
                                  <p:childTnLst>
                                    <p:animEffect transition="out" filter="circle(out)">
                                      <p:cBhvr>
                                        <p:cTn id="6" dur="1000"/>
                                        <p:tgtEl>
                                          <p:spTgt spid="7"/>
                                        </p:tgtEl>
                                      </p:cBhvr>
                                    </p:animEffect>
                                    <p:set>
                                      <p:cBhvr>
                                        <p:cTn id="7" dur="1" fill="hold">
                                          <p:stCondLst>
                                            <p:cond delay="9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2" presetClass="exit" presetSubtype="0" fill="hold" nodeType="clickEffect">
                                  <p:stCondLst>
                                    <p:cond delay="0"/>
                                  </p:stCondLst>
                                  <p:childTnLst>
                                    <p:animEffect transition="out" filter="fade">
                                      <p:cBhvr>
                                        <p:cTn id="11" dur="1000"/>
                                        <p:tgtEl>
                                          <p:spTgt spid="2"/>
                                        </p:tgtEl>
                                      </p:cBhvr>
                                    </p:animEffect>
                                    <p:anim calcmode="lin" valueType="num">
                                      <p:cBhvr>
                                        <p:cTn id="12" dur="1000"/>
                                        <p:tgtEl>
                                          <p:spTgt spid="2"/>
                                        </p:tgtEl>
                                        <p:attrNameLst>
                                          <p:attrName>ppt_x</p:attrName>
                                        </p:attrNameLst>
                                      </p:cBhvr>
                                      <p:tavLst>
                                        <p:tav tm="0">
                                          <p:val>
                                            <p:strVal val="ppt_x"/>
                                          </p:val>
                                        </p:tav>
                                        <p:tav tm="100000">
                                          <p:val>
                                            <p:strVal val="ppt_x"/>
                                          </p:val>
                                        </p:tav>
                                      </p:tavLst>
                                    </p:anim>
                                    <p:anim calcmode="lin" valueType="num">
                                      <p:cBhvr>
                                        <p:cTn id="13" dur="1000"/>
                                        <p:tgtEl>
                                          <p:spTgt spid="2"/>
                                        </p:tgtEl>
                                        <p:attrNameLst>
                                          <p:attrName>ppt_y</p:attrName>
                                        </p:attrNameLst>
                                      </p:cBhvr>
                                      <p:tavLst>
                                        <p:tav tm="0">
                                          <p:val>
                                            <p:strVal val="ppt_y"/>
                                          </p:val>
                                        </p:tav>
                                        <p:tav tm="100000">
                                          <p:val>
                                            <p:strVal val="ppt_y+.1"/>
                                          </p:val>
                                        </p:tav>
                                      </p:tavLst>
                                    </p:anim>
                                    <p:set>
                                      <p:cBhvr>
                                        <p:cTn id="14" dur="1" fill="hold">
                                          <p:stCondLst>
                                            <p:cond delay="999"/>
                                          </p:stCondLst>
                                        </p:cTn>
                                        <p:tgtEl>
                                          <p:spTgt spid="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nodeType="clickEffect">
                                  <p:stCondLst>
                                    <p:cond delay="0"/>
                                  </p:stCondLst>
                                  <p:childTnLst>
                                    <p:anim calcmode="lin" valueType="num">
                                      <p:cBhvr additive="base">
                                        <p:cTn id="18" dur="500"/>
                                        <p:tgtEl>
                                          <p:spTgt spid="3"/>
                                        </p:tgtEl>
                                        <p:attrNameLst>
                                          <p:attrName>ppt_x</p:attrName>
                                        </p:attrNameLst>
                                      </p:cBhvr>
                                      <p:tavLst>
                                        <p:tav tm="0">
                                          <p:val>
                                            <p:strVal val="ppt_x"/>
                                          </p:val>
                                        </p:tav>
                                        <p:tav tm="100000">
                                          <p:val>
                                            <p:strVal val="ppt_x"/>
                                          </p:val>
                                        </p:tav>
                                      </p:tavLst>
                                    </p:anim>
                                    <p:anim calcmode="lin" valueType="num">
                                      <p:cBhvr additive="base">
                                        <p:cTn id="19" dur="500"/>
                                        <p:tgtEl>
                                          <p:spTgt spid="3"/>
                                        </p:tgtEl>
                                        <p:attrNameLst>
                                          <p:attrName>ppt_y</p:attrName>
                                        </p:attrNameLst>
                                      </p:cBhvr>
                                      <p:tavLst>
                                        <p:tav tm="0">
                                          <p:val>
                                            <p:strVal val="ppt_y"/>
                                          </p:val>
                                        </p:tav>
                                        <p:tav tm="100000">
                                          <p:val>
                                            <p:strVal val="1+ppt_h/2"/>
                                          </p:val>
                                        </p:tav>
                                      </p:tavLst>
                                    </p:anim>
                                    <p:set>
                                      <p:cBhvr>
                                        <p:cTn id="2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11893" y="275594"/>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Design Docs Process: Simple Action Loop</a:t>
            </a:r>
          </a:p>
        </p:txBody>
      </p:sp>
      <p:grpSp>
        <p:nvGrpSpPr>
          <p:cNvPr id="14" name="Group 13">
            <a:extLst>
              <a:ext uri="{FF2B5EF4-FFF2-40B4-BE49-F238E27FC236}">
                <a16:creationId xmlns:a16="http://schemas.microsoft.com/office/drawing/2014/main" id="{F3AD2A15-14A2-415B-A675-BBB877517A5C}"/>
              </a:ext>
            </a:extLst>
          </p:cNvPr>
          <p:cNvGrpSpPr/>
          <p:nvPr/>
        </p:nvGrpSpPr>
        <p:grpSpPr>
          <a:xfrm>
            <a:off x="1502279" y="2322669"/>
            <a:ext cx="8199473" cy="2324325"/>
            <a:chOff x="1502279" y="2322669"/>
            <a:chExt cx="8199473" cy="2324325"/>
          </a:xfrm>
        </p:grpSpPr>
        <p:sp>
          <p:nvSpPr>
            <p:cNvPr id="76" name="Arrow: Bent-Up 75">
              <a:extLst>
                <a:ext uri="{FF2B5EF4-FFF2-40B4-BE49-F238E27FC236}">
                  <a16:creationId xmlns:a16="http://schemas.microsoft.com/office/drawing/2014/main" id="{A10F9ADC-BB83-4C57-86B7-3FC34863D5B6}"/>
                </a:ext>
              </a:extLst>
            </p:cNvPr>
            <p:cNvSpPr/>
            <p:nvPr/>
          </p:nvSpPr>
          <p:spPr>
            <a:xfrm flipH="1">
              <a:off x="4219656" y="3981589"/>
              <a:ext cx="1659497" cy="608969"/>
            </a:xfrm>
            <a:prstGeom prst="bentUpArrow">
              <a:avLst>
                <a:gd name="adj1" fmla="val 25000"/>
                <a:gd name="adj2" fmla="val 26950"/>
                <a:gd name="adj3" fmla="val 23754"/>
              </a:avLst>
            </a:prstGeom>
            <a:solidFill>
              <a:srgbClr val="FF0000">
                <a:alpha val="5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5EB71F2B-7447-4A10-B873-F7B936728BDC}"/>
                </a:ext>
              </a:extLst>
            </p:cNvPr>
            <p:cNvSpPr/>
            <p:nvPr/>
          </p:nvSpPr>
          <p:spPr>
            <a:xfrm>
              <a:off x="1502279" y="3075231"/>
              <a:ext cx="874014" cy="807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Start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S01</a:t>
              </a:r>
            </a:p>
          </p:txBody>
        </p:sp>
        <p:sp>
          <p:nvSpPr>
            <p:cNvPr id="7" name="Rectangle 6">
              <a:extLst>
                <a:ext uri="{FF2B5EF4-FFF2-40B4-BE49-F238E27FC236}">
                  <a16:creationId xmlns:a16="http://schemas.microsoft.com/office/drawing/2014/main" id="{8A80CC62-1DDF-4000-9BC6-2C615AE90C1A}"/>
                </a:ext>
              </a:extLst>
            </p:cNvPr>
            <p:cNvSpPr/>
            <p:nvPr/>
          </p:nvSpPr>
          <p:spPr>
            <a:xfrm>
              <a:off x="3696616" y="3109199"/>
              <a:ext cx="1059829" cy="807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Home Base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S02</a:t>
              </a:r>
            </a:p>
          </p:txBody>
        </p:sp>
        <p:sp>
          <p:nvSpPr>
            <p:cNvPr id="13" name="Rectangle 12">
              <a:extLst>
                <a:ext uri="{FF2B5EF4-FFF2-40B4-BE49-F238E27FC236}">
                  <a16:creationId xmlns:a16="http://schemas.microsoft.com/office/drawing/2014/main" id="{5770245F-AA13-4035-A0F7-C98E92C9D9D0}"/>
                </a:ext>
              </a:extLst>
            </p:cNvPr>
            <p:cNvSpPr/>
            <p:nvPr/>
          </p:nvSpPr>
          <p:spPr>
            <a:xfrm>
              <a:off x="5970803" y="3113670"/>
              <a:ext cx="958468" cy="807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Mission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S03</a:t>
              </a:r>
            </a:p>
          </p:txBody>
        </p:sp>
        <p:sp>
          <p:nvSpPr>
            <p:cNvPr id="29" name="Rectangle 28">
              <a:extLst>
                <a:ext uri="{FF2B5EF4-FFF2-40B4-BE49-F238E27FC236}">
                  <a16:creationId xmlns:a16="http://schemas.microsoft.com/office/drawing/2014/main" id="{348811DD-FC9B-4EEC-916A-A3E6BBD8502E}"/>
                </a:ext>
              </a:extLst>
            </p:cNvPr>
            <p:cNvSpPr/>
            <p:nvPr/>
          </p:nvSpPr>
          <p:spPr>
            <a:xfrm>
              <a:off x="8743284" y="3075231"/>
              <a:ext cx="958468" cy="807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Combat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S04</a:t>
              </a:r>
            </a:p>
          </p:txBody>
        </p:sp>
        <p:sp>
          <p:nvSpPr>
            <p:cNvPr id="81" name="Arrow: Bent-Up 80">
              <a:extLst>
                <a:ext uri="{FF2B5EF4-FFF2-40B4-BE49-F238E27FC236}">
                  <a16:creationId xmlns:a16="http://schemas.microsoft.com/office/drawing/2014/main" id="{9920ECEF-86ED-4060-8395-2D65517C26C1}"/>
                </a:ext>
              </a:extLst>
            </p:cNvPr>
            <p:cNvSpPr/>
            <p:nvPr/>
          </p:nvSpPr>
          <p:spPr>
            <a:xfrm rot="16200000">
              <a:off x="8761320" y="2316331"/>
              <a:ext cx="643433" cy="656110"/>
            </a:xfrm>
            <a:prstGeom prst="bentUpArrow">
              <a:avLst>
                <a:gd name="adj1" fmla="val 20058"/>
                <a:gd name="adj2" fmla="val 25000"/>
                <a:gd name="adj3" fmla="val 25000"/>
              </a:avLst>
            </a:prstGeom>
            <a:solidFill>
              <a:schemeClr val="accent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Arrow: Bent-Up 41">
              <a:extLst>
                <a:ext uri="{FF2B5EF4-FFF2-40B4-BE49-F238E27FC236}">
                  <a16:creationId xmlns:a16="http://schemas.microsoft.com/office/drawing/2014/main" id="{9B44D0B6-FDF4-41EE-A090-DB40355B2444}"/>
                </a:ext>
              </a:extLst>
            </p:cNvPr>
            <p:cNvSpPr/>
            <p:nvPr/>
          </p:nvSpPr>
          <p:spPr>
            <a:xfrm rot="10800000">
              <a:off x="6306280" y="2421937"/>
              <a:ext cx="2308396" cy="608967"/>
            </a:xfrm>
            <a:prstGeom prst="bentUpArrow">
              <a:avLst>
                <a:gd name="adj1" fmla="val 25000"/>
                <a:gd name="adj2" fmla="val 26950"/>
                <a:gd name="adj3" fmla="val 25000"/>
              </a:avLst>
            </a:prstGeom>
            <a:solidFill>
              <a:schemeClr val="accent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Arrow: Up 53">
              <a:extLst>
                <a:ext uri="{FF2B5EF4-FFF2-40B4-BE49-F238E27FC236}">
                  <a16:creationId xmlns:a16="http://schemas.microsoft.com/office/drawing/2014/main" id="{18C64451-0292-4852-BE50-D1B2F9C2CC8C}"/>
                </a:ext>
              </a:extLst>
            </p:cNvPr>
            <p:cNvSpPr/>
            <p:nvPr/>
          </p:nvSpPr>
          <p:spPr>
            <a:xfrm rot="5400000">
              <a:off x="7670382" y="2573629"/>
              <a:ext cx="366856" cy="1665782"/>
            </a:xfrm>
            <a:prstGeom prst="upArrow">
              <a:avLst/>
            </a:prstGeom>
            <a:solidFill>
              <a:schemeClr val="accent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Arrow: Up 54">
              <a:extLst>
                <a:ext uri="{FF2B5EF4-FFF2-40B4-BE49-F238E27FC236}">
                  <a16:creationId xmlns:a16="http://schemas.microsoft.com/office/drawing/2014/main" id="{A5001389-1600-4154-8653-2BFBBC918F1E}"/>
                </a:ext>
              </a:extLst>
            </p:cNvPr>
            <p:cNvSpPr/>
            <p:nvPr/>
          </p:nvSpPr>
          <p:spPr>
            <a:xfrm rot="5400000">
              <a:off x="5233725" y="2860071"/>
              <a:ext cx="286273" cy="1092897"/>
            </a:xfrm>
            <a:prstGeom prst="upArrow">
              <a:avLst/>
            </a:prstGeom>
            <a:solidFill>
              <a:schemeClr val="accent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Arrow: Up 55">
              <a:extLst>
                <a:ext uri="{FF2B5EF4-FFF2-40B4-BE49-F238E27FC236}">
                  <a16:creationId xmlns:a16="http://schemas.microsoft.com/office/drawing/2014/main" id="{04E12182-493F-4AF6-B145-ECFFA47DE3DD}"/>
                </a:ext>
              </a:extLst>
            </p:cNvPr>
            <p:cNvSpPr/>
            <p:nvPr/>
          </p:nvSpPr>
          <p:spPr>
            <a:xfrm rot="5400000">
              <a:off x="2961207" y="2915367"/>
              <a:ext cx="286273" cy="1092897"/>
            </a:xfrm>
            <a:prstGeom prst="upArrow">
              <a:avLst/>
            </a:prstGeom>
            <a:solidFill>
              <a:schemeClr val="accent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Arrow: Bent-Up 56">
              <a:extLst>
                <a:ext uri="{FF2B5EF4-FFF2-40B4-BE49-F238E27FC236}">
                  <a16:creationId xmlns:a16="http://schemas.microsoft.com/office/drawing/2014/main" id="{F2FDD7A3-3749-4899-BE31-1FDD62B3C655}"/>
                </a:ext>
              </a:extLst>
            </p:cNvPr>
            <p:cNvSpPr/>
            <p:nvPr/>
          </p:nvSpPr>
          <p:spPr>
            <a:xfrm rot="16200000" flipH="1">
              <a:off x="7427329" y="2663231"/>
              <a:ext cx="608967" cy="3358560"/>
            </a:xfrm>
            <a:prstGeom prst="bentUpArrow">
              <a:avLst>
                <a:gd name="adj1" fmla="val 23933"/>
                <a:gd name="adj2" fmla="val 25000"/>
                <a:gd name="adj3" fmla="val 25000"/>
              </a:avLst>
            </a:prstGeom>
            <a:solidFill>
              <a:srgbClr val="FF0000">
                <a:alpha val="5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Arrow: Up 57">
              <a:extLst>
                <a:ext uri="{FF2B5EF4-FFF2-40B4-BE49-F238E27FC236}">
                  <a16:creationId xmlns:a16="http://schemas.microsoft.com/office/drawing/2014/main" id="{B5652ACE-0D38-482C-9A5A-37F0A935A9E5}"/>
                </a:ext>
              </a:extLst>
            </p:cNvPr>
            <p:cNvSpPr/>
            <p:nvPr/>
          </p:nvSpPr>
          <p:spPr>
            <a:xfrm rot="5400000" flipV="1">
              <a:off x="2857514" y="3170887"/>
              <a:ext cx="286273" cy="1124395"/>
            </a:xfrm>
            <a:prstGeom prst="upArrow">
              <a:avLst/>
            </a:prstGeom>
            <a:solidFill>
              <a:schemeClr val="accent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Arrow: Up 58">
              <a:extLst>
                <a:ext uri="{FF2B5EF4-FFF2-40B4-BE49-F238E27FC236}">
                  <a16:creationId xmlns:a16="http://schemas.microsoft.com/office/drawing/2014/main" id="{8C577903-D16A-439F-A09F-2ABD613F8B62}"/>
                </a:ext>
              </a:extLst>
            </p:cNvPr>
            <p:cNvSpPr/>
            <p:nvPr/>
          </p:nvSpPr>
          <p:spPr>
            <a:xfrm rot="5400000" flipV="1">
              <a:off x="5207184" y="3150458"/>
              <a:ext cx="286274" cy="1057668"/>
            </a:xfrm>
            <a:prstGeom prst="upArrow">
              <a:avLst/>
            </a:prstGeom>
            <a:solidFill>
              <a:schemeClr val="accent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01255D7F-4754-4B5A-9BE2-DABC539882A8}"/>
                </a:ext>
              </a:extLst>
            </p:cNvPr>
            <p:cNvSpPr txBox="1"/>
            <p:nvPr/>
          </p:nvSpPr>
          <p:spPr>
            <a:xfrm>
              <a:off x="7460478" y="4128631"/>
              <a:ext cx="8029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Death</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0" name="TextBox 9">
              <a:extLst>
                <a:ext uri="{FF2B5EF4-FFF2-40B4-BE49-F238E27FC236}">
                  <a16:creationId xmlns:a16="http://schemas.microsoft.com/office/drawing/2014/main" id="{C5B7CFDB-5FF0-4E56-8DC7-F42F5E01C448}"/>
                </a:ext>
              </a:extLst>
            </p:cNvPr>
            <p:cNvSpPr txBox="1"/>
            <p:nvPr/>
          </p:nvSpPr>
          <p:spPr>
            <a:xfrm>
              <a:off x="7121750" y="2541754"/>
              <a:ext cx="133530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Lose, repeat</a:t>
              </a:r>
            </a:p>
          </p:txBody>
        </p:sp>
        <p:sp>
          <p:nvSpPr>
            <p:cNvPr id="60" name="Arrow: Bent-Up 59">
              <a:extLst>
                <a:ext uri="{FF2B5EF4-FFF2-40B4-BE49-F238E27FC236}">
                  <a16:creationId xmlns:a16="http://schemas.microsoft.com/office/drawing/2014/main" id="{D7965826-0657-4DEC-BB7F-C33BB27402F7}"/>
                </a:ext>
              </a:extLst>
            </p:cNvPr>
            <p:cNvSpPr/>
            <p:nvPr/>
          </p:nvSpPr>
          <p:spPr>
            <a:xfrm rot="10800000">
              <a:off x="3857579" y="2421937"/>
              <a:ext cx="2308396" cy="608967"/>
            </a:xfrm>
            <a:prstGeom prst="bentUpArrow">
              <a:avLst>
                <a:gd name="adj1" fmla="val 25000"/>
                <a:gd name="adj2" fmla="val 26950"/>
                <a:gd name="adj3" fmla="val 25000"/>
              </a:avLst>
            </a:prstGeom>
            <a:solidFill>
              <a:schemeClr val="accent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93990403-D0A9-4B6B-8D5D-949B6B7A2DF9}"/>
                </a:ext>
              </a:extLst>
            </p:cNvPr>
            <p:cNvSpPr txBox="1"/>
            <p:nvPr/>
          </p:nvSpPr>
          <p:spPr>
            <a:xfrm>
              <a:off x="4086632" y="2575156"/>
              <a:ext cx="21015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Win/Lose, no repeat</a:t>
              </a:r>
            </a:p>
          </p:txBody>
        </p:sp>
      </p:grpSp>
    </p:spTree>
    <p:extLst>
      <p:ext uri="{BB962C8B-B14F-4D97-AF65-F5344CB8AC3E}">
        <p14:creationId xmlns:p14="http://schemas.microsoft.com/office/powerpoint/2010/main" val="691616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6566" y="1033877"/>
            <a:ext cx="12098867" cy="78483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1952: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Sensorama</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 Morton Heilig created a device to address all sensory input, it included stereoscopic 3D display, fans, smell generators, stereo speakers and a vibrating chair.   He built working models in 1956 and made several movies for the device.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CF99F9F-9C50-43BC-8FC3-511907F9CDB8}"/>
              </a:ext>
            </a:extLst>
          </p:cNvPr>
          <p:cNvSpPr txBox="1"/>
          <p:nvPr/>
        </p:nvSpPr>
        <p:spPr>
          <a:xfrm>
            <a:off x="411893" y="275594"/>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History of VR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Picture 3" descr="A close up of a map&#10;&#10;Description automatically generated">
            <a:extLst>
              <a:ext uri="{FF2B5EF4-FFF2-40B4-BE49-F238E27FC236}">
                <a16:creationId xmlns:a16="http://schemas.microsoft.com/office/drawing/2014/main" id="{2A00B9D9-5C7D-413A-8921-57D571300A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0037" y="1818707"/>
            <a:ext cx="6091924" cy="4061283"/>
          </a:xfrm>
          <a:prstGeom prst="rect">
            <a:avLst/>
          </a:prstGeom>
        </p:spPr>
      </p:pic>
    </p:spTree>
    <p:extLst>
      <p:ext uri="{BB962C8B-B14F-4D97-AF65-F5344CB8AC3E}">
        <p14:creationId xmlns:p14="http://schemas.microsoft.com/office/powerpoint/2010/main" val="1120181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CF99F9F-9C50-43BC-8FC3-511907F9CDB8}"/>
              </a:ext>
            </a:extLst>
          </p:cNvPr>
          <p:cNvSpPr txBox="1"/>
          <p:nvPr/>
        </p:nvSpPr>
        <p:spPr>
          <a:xfrm>
            <a:off x="411893" y="275594"/>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History of VR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Picture 2" descr="A close up of a map&#10;&#10;Description automatically generated">
            <a:extLst>
              <a:ext uri="{FF2B5EF4-FFF2-40B4-BE49-F238E27FC236}">
                <a16:creationId xmlns:a16="http://schemas.microsoft.com/office/drawing/2014/main" id="{1034B02A-0761-44C9-A7B2-A1F340BC45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030" y="2736026"/>
            <a:ext cx="8632532" cy="2964379"/>
          </a:xfrm>
          <a:prstGeom prst="rect">
            <a:avLst/>
          </a:prstGeom>
        </p:spPr>
      </p:pic>
      <p:pic>
        <p:nvPicPr>
          <p:cNvPr id="10" name="Picture 9" descr="A person wearing a hat&#10;&#10;Description automatically generated">
            <a:extLst>
              <a:ext uri="{FF2B5EF4-FFF2-40B4-BE49-F238E27FC236}">
                <a16:creationId xmlns:a16="http://schemas.microsoft.com/office/drawing/2014/main" id="{7062A347-6DC4-44F1-BF3D-A9F6D165ED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9804" y="2736026"/>
            <a:ext cx="2686375" cy="2976453"/>
          </a:xfrm>
          <a:prstGeom prst="rect">
            <a:avLst/>
          </a:prstGeom>
        </p:spPr>
      </p:pic>
      <p:sp>
        <p:nvSpPr>
          <p:cNvPr id="15" name="TextBox 14">
            <a:extLst>
              <a:ext uri="{FF2B5EF4-FFF2-40B4-BE49-F238E27FC236}">
                <a16:creationId xmlns:a16="http://schemas.microsoft.com/office/drawing/2014/main" id="{3FECE3B7-47F3-4FD7-9AFF-51C45DB6DC6D}"/>
              </a:ext>
            </a:extLst>
          </p:cNvPr>
          <p:cNvSpPr txBox="1"/>
          <p:nvPr/>
        </p:nvSpPr>
        <p:spPr>
          <a:xfrm>
            <a:off x="46566" y="1033878"/>
            <a:ext cx="12098867" cy="78483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1960: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Telesphere</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Mask – Heilig followed up with what is considered to be the first HMD.  It featured stereo 3D as well as wide vision and stereophonic sound.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5470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6566" y="1106670"/>
            <a:ext cx="12098867" cy="92333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1960s: Super Cockpit Program – Tom Furness, working in the Air Force, created some of the first HMDs.  He worked on fully immersive cockpit simulations for 20 years before leaving and working at the forefront of VR at the U. of Washington.</a:t>
            </a: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He created Human Interface Technology Lab and the Virtual World Society to drive VR in the educational realm.</a:t>
            </a:r>
          </a:p>
        </p:txBody>
      </p:sp>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CF99F9F-9C50-43BC-8FC3-511907F9CDB8}"/>
              </a:ext>
            </a:extLst>
          </p:cNvPr>
          <p:cNvSpPr txBox="1"/>
          <p:nvPr/>
        </p:nvSpPr>
        <p:spPr>
          <a:xfrm>
            <a:off x="411893" y="275594"/>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History of VR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Picture 2" descr="A picture containing text&#10;&#10;Description automatically generated">
            <a:extLst>
              <a:ext uri="{FF2B5EF4-FFF2-40B4-BE49-F238E27FC236}">
                <a16:creationId xmlns:a16="http://schemas.microsoft.com/office/drawing/2014/main" id="{C39691D2-070A-46E4-9339-4A3B771CAE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6870" y="2008127"/>
            <a:ext cx="6604986" cy="4005563"/>
          </a:xfrm>
          <a:prstGeom prst="rect">
            <a:avLst/>
          </a:prstGeom>
        </p:spPr>
      </p:pic>
    </p:spTree>
    <p:extLst>
      <p:ext uri="{BB962C8B-B14F-4D97-AF65-F5344CB8AC3E}">
        <p14:creationId xmlns:p14="http://schemas.microsoft.com/office/powerpoint/2010/main" val="1747330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1405397"/>
            <a:ext cx="12098867" cy="1477328"/>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1961: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Headsight</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 Developed by </a:t>
            </a: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Comeau</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and </a:t>
            </a: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Bryan, engineers from the </a:t>
            </a:r>
            <a:r>
              <a:rPr kumimoji="0" lang="en-US" sz="1800" b="0" i="1" u="none" strike="noStrike" kern="1200" cap="none" spc="0" normalizeH="0" baseline="0" noProof="0" dirty="0" err="1">
                <a:ln>
                  <a:noFill/>
                </a:ln>
                <a:solidFill>
                  <a:prstClr val="white"/>
                </a:solidFill>
                <a:effectLst/>
                <a:uLnTx/>
                <a:uFillTx/>
                <a:latin typeface="Calibri" panose="020F0502020204030204"/>
                <a:ea typeface="+mn-ea"/>
                <a:cs typeface="+mn-cs"/>
              </a:rPr>
              <a:t>Philco</a:t>
            </a: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Corporation) engineers (Comeau &amp; Bryan) developed the first precursor to the HMD as we know it today – the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Headsight</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Each eye had a video screen and there was a motion tracking device that linked to a remote camera, moving your head moved the camera.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Headsight</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was the beginning of modern HMD but it lacked computer integration and with that, computer generated images. </a:t>
            </a:r>
            <a:endPar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CF99F9F-9C50-43BC-8FC3-511907F9CDB8}"/>
              </a:ext>
            </a:extLst>
          </p:cNvPr>
          <p:cNvSpPr txBox="1"/>
          <p:nvPr/>
        </p:nvSpPr>
        <p:spPr>
          <a:xfrm>
            <a:off x="411893" y="275594"/>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History of VR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Picture 2" descr="A picture containing road&#10;&#10;Description automatically generated">
            <a:extLst>
              <a:ext uri="{FF2B5EF4-FFF2-40B4-BE49-F238E27FC236}">
                <a16:creationId xmlns:a16="http://schemas.microsoft.com/office/drawing/2014/main" id="{1CBE8BBE-E5C8-4DD9-8F16-51E9930254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4891" y="2600404"/>
            <a:ext cx="2424899" cy="3419108"/>
          </a:xfrm>
          <a:prstGeom prst="rect">
            <a:avLst/>
          </a:prstGeom>
        </p:spPr>
      </p:pic>
    </p:spTree>
    <p:extLst>
      <p:ext uri="{BB962C8B-B14F-4D97-AF65-F5344CB8AC3E}">
        <p14:creationId xmlns:p14="http://schemas.microsoft.com/office/powerpoint/2010/main" val="4283958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6566" y="1152647"/>
            <a:ext cx="12098867" cy="1477328"/>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1965: Ivan Sutherland, MIT scientist, described the “Ultimate Display” concept, a description of Virtual Reality that became a blueprint for what modern VR became.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1968: Sword of Damocles project – Sutherland created the first VR HMD attached to a computer.  It was tethered to a telescoping arm that hung over the user, hence the name, collecting data on head tracking while simple geometric shapes were shown via a stereoscopic display. </a:t>
            </a:r>
            <a:endPar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CF99F9F-9C50-43BC-8FC3-511907F9CDB8}"/>
              </a:ext>
            </a:extLst>
          </p:cNvPr>
          <p:cNvSpPr txBox="1"/>
          <p:nvPr/>
        </p:nvSpPr>
        <p:spPr>
          <a:xfrm>
            <a:off x="411893" y="275594"/>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History of VR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B921752E-44D6-4C9C-98F9-1E4160A8FCF3}"/>
              </a:ext>
            </a:extLst>
          </p:cNvPr>
          <p:cNvGrpSpPr/>
          <p:nvPr/>
        </p:nvGrpSpPr>
        <p:grpSpPr>
          <a:xfrm>
            <a:off x="1908702" y="2724220"/>
            <a:ext cx="7253054" cy="3285964"/>
            <a:chOff x="1229803" y="2199766"/>
            <a:chExt cx="9732393" cy="4573745"/>
          </a:xfrm>
        </p:grpSpPr>
        <p:pic>
          <p:nvPicPr>
            <p:cNvPr id="4" name="Picture 3" descr="A person wearing a hat and glasses&#10;&#10;Description automatically generated">
              <a:extLst>
                <a:ext uri="{FF2B5EF4-FFF2-40B4-BE49-F238E27FC236}">
                  <a16:creationId xmlns:a16="http://schemas.microsoft.com/office/drawing/2014/main" id="{31D8E886-4EFE-4754-9532-9E39913DD8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9803" y="2199766"/>
              <a:ext cx="9732393" cy="4573745"/>
            </a:xfrm>
            <a:prstGeom prst="rect">
              <a:avLst/>
            </a:prstGeom>
          </p:spPr>
        </p:pic>
        <p:sp>
          <p:nvSpPr>
            <p:cNvPr id="9" name="TextBox 8">
              <a:extLst>
                <a:ext uri="{FF2B5EF4-FFF2-40B4-BE49-F238E27FC236}">
                  <a16:creationId xmlns:a16="http://schemas.microsoft.com/office/drawing/2014/main" id="{A15FE3B8-9DCE-472B-B43D-C88C2D3C72A8}"/>
                </a:ext>
              </a:extLst>
            </p:cNvPr>
            <p:cNvSpPr txBox="1"/>
            <p:nvPr/>
          </p:nvSpPr>
          <p:spPr>
            <a:xfrm>
              <a:off x="4283884" y="2316546"/>
              <a:ext cx="190500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https://vrroom.buzz</a:t>
              </a:r>
              <a:endPar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231652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9254F24-1F5E-42EC-B67A-DF0B6D9EDE4E}"/>
              </a:ext>
            </a:extLst>
          </p:cNvPr>
          <p:cNvSpPr txBox="1"/>
          <p:nvPr/>
        </p:nvSpPr>
        <p:spPr>
          <a:xfrm>
            <a:off x="411893" y="275594"/>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History of VR: VPL Research</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5BAE4B4F-3E44-42E1-9FCB-8D3701D92AB1}"/>
              </a:ext>
            </a:extLst>
          </p:cNvPr>
          <p:cNvSpPr/>
          <p:nvPr/>
        </p:nvSpPr>
        <p:spPr>
          <a:xfrm>
            <a:off x="3048000" y="1997839"/>
            <a:ext cx="6096000" cy="3693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128365A1-4B6B-4B4B-BA09-9F7D5FFC2DB7}"/>
              </a:ext>
            </a:extLst>
          </p:cNvPr>
          <p:cNvSpPr txBox="1"/>
          <p:nvPr/>
        </p:nvSpPr>
        <p:spPr>
          <a:xfrm>
            <a:off x="46566" y="1117429"/>
            <a:ext cx="12098867" cy="224676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1987: - The term Virtual Reality is popularized by Jaron Lanier and the he went on to create VPL Research which built various items in support of VR including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the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DataGlove</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 major development in VR haptics)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the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Datasuit</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Eyephone (HMD)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000" dirty="0">
              <a:solidFill>
                <a:prstClr val="white"/>
              </a:solidFill>
              <a:latin typeface="Calibri" panose="020F0502020204030204"/>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1" u="none" strike="noStrike" kern="1200" cap="none" spc="0" normalizeH="0" baseline="0" noProof="0" dirty="0">
                <a:ln>
                  <a:noFill/>
                </a:ln>
                <a:solidFill>
                  <a:prstClr val="white"/>
                </a:solidFill>
                <a:effectLst/>
                <a:uLnTx/>
                <a:uFillTx/>
                <a:latin typeface="Calibri" panose="020F0502020204030204"/>
                <a:ea typeface="+mn-ea"/>
                <a:cs typeface="+mn-cs"/>
              </a:rPr>
              <a:t>Cost for the full set was around $350,000 in 1990</a:t>
            </a:r>
          </a:p>
        </p:txBody>
      </p:sp>
      <p:pic>
        <p:nvPicPr>
          <p:cNvPr id="4" name="Picture 3" descr="A picture containing floor, indoor, wall, bicycle&#10;&#10;Description automatically generated">
            <a:extLst>
              <a:ext uri="{FF2B5EF4-FFF2-40B4-BE49-F238E27FC236}">
                <a16:creationId xmlns:a16="http://schemas.microsoft.com/office/drawing/2014/main" id="{492595B3-5C06-44EC-B1FE-7F616C741D83}"/>
              </a:ext>
            </a:extLst>
          </p:cNvPr>
          <p:cNvPicPr>
            <a:picLocks noChangeAspect="1"/>
          </p:cNvPicPr>
          <p:nvPr/>
        </p:nvPicPr>
        <p:blipFill rotWithShape="1">
          <a:blip r:embed="rId3">
            <a:extLst>
              <a:ext uri="{28A0092B-C50C-407E-A947-70E740481C1C}">
                <a14:useLocalDpi xmlns:a14="http://schemas.microsoft.com/office/drawing/2010/main" val="0"/>
              </a:ext>
            </a:extLst>
          </a:blip>
          <a:srcRect b="30537"/>
          <a:stretch/>
        </p:blipFill>
        <p:spPr>
          <a:xfrm>
            <a:off x="7164280" y="1656554"/>
            <a:ext cx="2979806" cy="4291530"/>
          </a:xfrm>
          <a:prstGeom prst="rect">
            <a:avLst/>
          </a:prstGeom>
        </p:spPr>
      </p:pic>
    </p:spTree>
    <p:extLst>
      <p:ext uri="{BB962C8B-B14F-4D97-AF65-F5344CB8AC3E}">
        <p14:creationId xmlns:p14="http://schemas.microsoft.com/office/powerpoint/2010/main" val="180702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E41FE19-A501-4E84-A50A-5104F13FE2B9}"/>
              </a:ext>
            </a:extLst>
          </p:cNvPr>
          <p:cNvSpPr txBox="1"/>
          <p:nvPr/>
        </p:nvSpPr>
        <p:spPr>
          <a:xfrm>
            <a:off x="177553" y="1211036"/>
            <a:ext cx="12098867" cy="477053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1990s: VR Goes Mainstream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1991: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Virtuality</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Group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launched a range of VR arcade games and machines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1993: Sega VR (never Shipped)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1995: Nintendo Virtual Boy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49B5C79-B2E9-4971-B3BF-471678D0039B}"/>
              </a:ext>
            </a:extLst>
          </p:cNvPr>
          <p:cNvSpPr txBox="1"/>
          <p:nvPr/>
        </p:nvSpPr>
        <p:spPr>
          <a:xfrm>
            <a:off x="411893" y="275594"/>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History of VR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Picture 2" descr="A picture containing wall, indoor, items&#10;&#10;Description automatically generated">
            <a:extLst>
              <a:ext uri="{FF2B5EF4-FFF2-40B4-BE49-F238E27FC236}">
                <a16:creationId xmlns:a16="http://schemas.microsoft.com/office/drawing/2014/main" id="{AF6EE049-5D18-4FAC-B464-21D80AF991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1667" y="1162975"/>
            <a:ext cx="2532446" cy="1730505"/>
          </a:xfrm>
          <a:prstGeom prst="rect">
            <a:avLst/>
          </a:prstGeom>
        </p:spPr>
      </p:pic>
      <p:pic>
        <p:nvPicPr>
          <p:cNvPr id="8" name="Picture 7" descr="A picture containing clothing&#10;&#10;Description automatically generated">
            <a:extLst>
              <a:ext uri="{FF2B5EF4-FFF2-40B4-BE49-F238E27FC236}">
                <a16:creationId xmlns:a16="http://schemas.microsoft.com/office/drawing/2014/main" id="{15BD3532-A1A2-404F-8838-B2828FC42CCD}"/>
              </a:ext>
            </a:extLst>
          </p:cNvPr>
          <p:cNvPicPr>
            <a:picLocks noChangeAspect="1"/>
          </p:cNvPicPr>
          <p:nvPr/>
        </p:nvPicPr>
        <p:blipFill rotWithShape="1">
          <a:blip r:embed="rId4">
            <a:extLst>
              <a:ext uri="{28A0092B-C50C-407E-A947-70E740481C1C}">
                <a14:useLocalDpi xmlns:a14="http://schemas.microsoft.com/office/drawing/2010/main" val="0"/>
              </a:ext>
            </a:extLst>
          </a:blip>
          <a:srcRect l="42457"/>
          <a:stretch/>
        </p:blipFill>
        <p:spPr>
          <a:xfrm>
            <a:off x="8880954" y="2198138"/>
            <a:ext cx="2584586" cy="2100987"/>
          </a:xfrm>
          <a:prstGeom prst="rect">
            <a:avLst/>
          </a:prstGeom>
        </p:spPr>
      </p:pic>
      <p:pic>
        <p:nvPicPr>
          <p:cNvPr id="10" name="Picture 9" descr="A close up of a device&#10;&#10;Description automatically generated">
            <a:extLst>
              <a:ext uri="{FF2B5EF4-FFF2-40B4-BE49-F238E27FC236}">
                <a16:creationId xmlns:a16="http://schemas.microsoft.com/office/drawing/2014/main" id="{248F96D5-B2CD-4503-8BBA-A3C794D519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3174970"/>
            <a:ext cx="2933420" cy="1825240"/>
          </a:xfrm>
          <a:prstGeom prst="rect">
            <a:avLst/>
          </a:prstGeom>
        </p:spPr>
      </p:pic>
    </p:spTree>
    <p:extLst>
      <p:ext uri="{BB962C8B-B14F-4D97-AF65-F5344CB8AC3E}">
        <p14:creationId xmlns:p14="http://schemas.microsoft.com/office/powerpoint/2010/main" val="3079122290"/>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1209</TotalTime>
  <Words>1784</Words>
  <Application>Microsoft Office PowerPoint</Application>
  <PresentationFormat>Widescreen</PresentationFormat>
  <Paragraphs>339</Paragraphs>
  <Slides>29</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Calibri Light</vt:lpstr>
      <vt:lpstr>Courier New</vt:lpstr>
      <vt:lpstr>Symbol</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Principles of Design: Starting Points</vt:lpstr>
      <vt:lpstr>Principles of Design: Starting Points</vt:lpstr>
      <vt:lpstr>Principles of Design: Defining a World</vt:lpstr>
      <vt:lpstr>Principles of Game Design: Starting Points</vt:lpstr>
      <vt:lpstr>Principles of Game Design: Starting Points</vt:lpstr>
      <vt:lpstr>Principles of Design: General</vt:lpstr>
      <vt:lpstr>Principles of Game Design: General</vt:lpstr>
      <vt:lpstr>Principles of Game Design: General</vt:lpstr>
      <vt:lpstr>Principles of Design: For Games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Cermak</dc:creator>
  <cp:lastModifiedBy>Dan Cermak</cp:lastModifiedBy>
  <cp:revision>2</cp:revision>
  <dcterms:created xsi:type="dcterms:W3CDTF">2019-09-03T16:47:24Z</dcterms:created>
  <dcterms:modified xsi:type="dcterms:W3CDTF">2020-01-28T11:52:12Z</dcterms:modified>
</cp:coreProperties>
</file>